
<file path=[Content_Types].xml><?xml version="1.0" encoding="utf-8"?>
<Types xmlns="http://schemas.openxmlformats.org/package/2006/content-types">
  <Default Extension="jfif" ContentType="image/png"/>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6"/>
  </p:notesMasterIdLst>
  <p:sldIdLst>
    <p:sldId id="258" r:id="rId5"/>
  </p:sldIdLst>
  <p:sldSz cx="42803763" cy="3027521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6B7D"/>
    <a:srgbClr val="AE2573"/>
    <a:srgbClr val="005EB8"/>
    <a:srgbClr val="002060"/>
    <a:srgbClr val="330072"/>
    <a:srgbClr val="41B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849" autoAdjust="0"/>
    <p:restoredTop sz="84286" autoAdjust="0"/>
  </p:normalViewPr>
  <p:slideViewPr>
    <p:cSldViewPr snapToGrid="0">
      <p:cViewPr varScale="1">
        <p:scale>
          <a:sx n="20" d="100"/>
          <a:sy n="20" d="100"/>
        </p:scale>
        <p:origin x="768" y="60"/>
      </p:cViewPr>
      <p:guideLst/>
    </p:cSldViewPr>
  </p:slideViewPr>
  <p:outlineViewPr>
    <p:cViewPr>
      <p:scale>
        <a:sx n="33" d="100"/>
        <a:sy n="33" d="100"/>
      </p:scale>
      <p:origin x="0" y="0"/>
    </p:cViewPr>
  </p:outlineViewPr>
  <p:notesTextViewPr>
    <p:cViewPr>
      <p:scale>
        <a:sx n="200" d="100"/>
        <a:sy n="2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D88D2CD2-E550-4FBC-A541-5FD288856EEF}" type="datetimeFigureOut">
              <a:rPr lang="en-GB" smtClean="0"/>
              <a:t>04/06/2026</a:t>
            </a:fld>
            <a:endParaRPr lang="en-GB"/>
          </a:p>
        </p:txBody>
      </p:sp>
      <p:sp>
        <p:nvSpPr>
          <p:cNvPr id="4" name="Slide Image Placeholder 3"/>
          <p:cNvSpPr>
            <a:spLocks noGrp="1" noRot="1" noChangeAspect="1"/>
          </p:cNvSpPr>
          <p:nvPr>
            <p:ph type="sldImg" idx="2"/>
          </p:nvPr>
        </p:nvSpPr>
        <p:spPr>
          <a:xfrm>
            <a:off x="1030288" y="1241425"/>
            <a:ext cx="473710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CE35DE20-7356-4E99-87D4-506E7A10C0A5}" type="slidenum">
              <a:rPr lang="en-GB" smtClean="0"/>
              <a:t>‹#›</a:t>
            </a:fld>
            <a:endParaRPr lang="en-GB"/>
          </a:p>
        </p:txBody>
      </p:sp>
    </p:spTree>
    <p:extLst>
      <p:ext uri="{BB962C8B-B14F-4D97-AF65-F5344CB8AC3E}">
        <p14:creationId xmlns:p14="http://schemas.microsoft.com/office/powerpoint/2010/main" val="1023263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E35DE20-7356-4E99-87D4-506E7A10C0A5}" type="slidenum">
              <a:rPr lang="en-GB" smtClean="0"/>
              <a:t>1</a:t>
            </a:fld>
            <a:endParaRPr lang="en-GB"/>
          </a:p>
        </p:txBody>
      </p:sp>
    </p:spTree>
    <p:extLst>
      <p:ext uri="{BB962C8B-B14F-4D97-AF65-F5344CB8AC3E}">
        <p14:creationId xmlns:p14="http://schemas.microsoft.com/office/powerpoint/2010/main" val="1689199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10282" y="4954765"/>
            <a:ext cx="36383199" cy="10540259"/>
          </a:xfrm>
        </p:spPr>
        <p:txBody>
          <a:bodyPr anchor="b"/>
          <a:lstStyle>
            <a:lvl1pPr algn="ctr">
              <a:defRPr sz="26488"/>
            </a:lvl1pPr>
          </a:lstStyle>
          <a:p>
            <a:r>
              <a:rPr lang="en-US"/>
              <a:t>Click to edit Master title style</a:t>
            </a:r>
          </a:p>
        </p:txBody>
      </p:sp>
      <p:sp>
        <p:nvSpPr>
          <p:cNvPr id="3" name="Subtitle 2"/>
          <p:cNvSpPr>
            <a:spLocks noGrp="1"/>
          </p:cNvSpPr>
          <p:nvPr>
            <p:ph type="subTitle" idx="1"/>
          </p:nvPr>
        </p:nvSpPr>
        <p:spPr>
          <a:xfrm>
            <a:off x="5350471" y="15901497"/>
            <a:ext cx="32102822" cy="7309499"/>
          </a:xfrm>
        </p:spPr>
        <p:txBody>
          <a:bodyPr/>
          <a:lstStyle>
            <a:lvl1pPr marL="0" indent="0" algn="ctr">
              <a:buNone/>
              <a:defRPr sz="10595"/>
            </a:lvl1pPr>
            <a:lvl2pPr marL="2018355" indent="0" algn="ctr">
              <a:buNone/>
              <a:defRPr sz="8829"/>
            </a:lvl2pPr>
            <a:lvl3pPr marL="4036710" indent="0" algn="ctr">
              <a:buNone/>
              <a:defRPr sz="7946"/>
            </a:lvl3pPr>
            <a:lvl4pPr marL="6055065" indent="0" algn="ctr">
              <a:buNone/>
              <a:defRPr sz="7063"/>
            </a:lvl4pPr>
            <a:lvl5pPr marL="8073420" indent="0" algn="ctr">
              <a:buNone/>
              <a:defRPr sz="7063"/>
            </a:lvl5pPr>
            <a:lvl6pPr marL="10091776" indent="0" algn="ctr">
              <a:buNone/>
              <a:defRPr sz="7063"/>
            </a:lvl6pPr>
            <a:lvl7pPr marL="12110131" indent="0" algn="ctr">
              <a:buNone/>
              <a:defRPr sz="7063"/>
            </a:lvl7pPr>
            <a:lvl8pPr marL="14128486" indent="0" algn="ctr">
              <a:buNone/>
              <a:defRPr sz="7063"/>
            </a:lvl8pPr>
            <a:lvl9pPr marL="16146841" indent="0" algn="ctr">
              <a:buNone/>
              <a:defRPr sz="7063"/>
            </a:lvl9pPr>
          </a:lstStyle>
          <a:p>
            <a:r>
              <a:rPr lang="en-US"/>
              <a:t>Click to edit Master subtitle style</a:t>
            </a:r>
          </a:p>
        </p:txBody>
      </p:sp>
      <p:sp>
        <p:nvSpPr>
          <p:cNvPr id="4" name="Date Placeholder 3"/>
          <p:cNvSpPr>
            <a:spLocks noGrp="1"/>
          </p:cNvSpPr>
          <p:nvPr>
            <p:ph type="dt" sz="half" idx="10"/>
          </p:nvPr>
        </p:nvSpPr>
        <p:spPr/>
        <p:txBody>
          <a:bodyPr/>
          <a:lstStyle/>
          <a:p>
            <a:fld id="{3D62479A-C690-4947-A7EB-D1866D298D11}" type="datetimeFigureOut">
              <a:rPr lang="en-GB" smtClean="0"/>
              <a:t>04/06/2026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D11172-EEEC-4ED3-AFB5-9FCE27BF8A1B}" type="slidenum">
              <a:rPr lang="en-GB" smtClean="0"/>
              <a:t>‹#›</a:t>
            </a:fld>
            <a:endParaRPr lang="en-GB"/>
          </a:p>
        </p:txBody>
      </p:sp>
    </p:spTree>
    <p:extLst>
      <p:ext uri="{BB962C8B-B14F-4D97-AF65-F5344CB8AC3E}">
        <p14:creationId xmlns:p14="http://schemas.microsoft.com/office/powerpoint/2010/main" val="9870276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D62479A-C690-4947-A7EB-D1866D298D11}" type="datetimeFigureOut">
              <a:rPr lang="en-GB" smtClean="0"/>
              <a:t>04/06/2026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D11172-EEEC-4ED3-AFB5-9FCE27BF8A1B}" type="slidenum">
              <a:rPr lang="en-GB" smtClean="0"/>
              <a:t>‹#›</a:t>
            </a:fld>
            <a:endParaRPr lang="en-GB"/>
          </a:p>
        </p:txBody>
      </p:sp>
    </p:spTree>
    <p:extLst>
      <p:ext uri="{BB962C8B-B14F-4D97-AF65-F5344CB8AC3E}">
        <p14:creationId xmlns:p14="http://schemas.microsoft.com/office/powerpoint/2010/main" val="20430078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631445" y="1611875"/>
            <a:ext cx="9229561" cy="256568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942761" y="1611875"/>
            <a:ext cx="27153637" cy="256568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D62479A-C690-4947-A7EB-D1866D298D11}" type="datetimeFigureOut">
              <a:rPr lang="en-GB" smtClean="0"/>
              <a:t>04/06/2026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D11172-EEEC-4ED3-AFB5-9FCE27BF8A1B}" type="slidenum">
              <a:rPr lang="en-GB" smtClean="0"/>
              <a:t>‹#›</a:t>
            </a:fld>
            <a:endParaRPr lang="en-GB"/>
          </a:p>
        </p:txBody>
      </p:sp>
    </p:spTree>
    <p:extLst>
      <p:ext uri="{BB962C8B-B14F-4D97-AF65-F5344CB8AC3E}">
        <p14:creationId xmlns:p14="http://schemas.microsoft.com/office/powerpoint/2010/main" val="8483168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D62479A-C690-4947-A7EB-D1866D298D11}" type="datetimeFigureOut">
              <a:rPr lang="en-GB" smtClean="0"/>
              <a:t>04/06/2026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D11172-EEEC-4ED3-AFB5-9FCE27BF8A1B}" type="slidenum">
              <a:rPr lang="en-GB" smtClean="0"/>
              <a:t>‹#›</a:t>
            </a:fld>
            <a:endParaRPr lang="en-GB"/>
          </a:p>
        </p:txBody>
      </p:sp>
    </p:spTree>
    <p:extLst>
      <p:ext uri="{BB962C8B-B14F-4D97-AF65-F5344CB8AC3E}">
        <p14:creationId xmlns:p14="http://schemas.microsoft.com/office/powerpoint/2010/main" val="2310864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20467" y="7547788"/>
            <a:ext cx="36918246" cy="12593645"/>
          </a:xfrm>
        </p:spPr>
        <p:txBody>
          <a:bodyPr anchor="b"/>
          <a:lstStyle>
            <a:lvl1pPr>
              <a:defRPr sz="26488"/>
            </a:lvl1pPr>
          </a:lstStyle>
          <a:p>
            <a:r>
              <a:rPr lang="en-US"/>
              <a:t>Click to edit Master title style</a:t>
            </a:r>
          </a:p>
        </p:txBody>
      </p:sp>
      <p:sp>
        <p:nvSpPr>
          <p:cNvPr id="3" name="Text Placeholder 2"/>
          <p:cNvSpPr>
            <a:spLocks noGrp="1"/>
          </p:cNvSpPr>
          <p:nvPr>
            <p:ph type="body" idx="1"/>
          </p:nvPr>
        </p:nvSpPr>
        <p:spPr>
          <a:xfrm>
            <a:off x="2920467" y="20260574"/>
            <a:ext cx="36918246" cy="6622701"/>
          </a:xfrm>
        </p:spPr>
        <p:txBody>
          <a:bodyPr/>
          <a:lstStyle>
            <a:lvl1pPr marL="0" indent="0">
              <a:buNone/>
              <a:defRPr sz="10595">
                <a:solidFill>
                  <a:schemeClr val="tx1">
                    <a:tint val="82000"/>
                  </a:schemeClr>
                </a:solidFill>
              </a:defRPr>
            </a:lvl1pPr>
            <a:lvl2pPr marL="2018355" indent="0">
              <a:buNone/>
              <a:defRPr sz="8829">
                <a:solidFill>
                  <a:schemeClr val="tx1">
                    <a:tint val="82000"/>
                  </a:schemeClr>
                </a:solidFill>
              </a:defRPr>
            </a:lvl2pPr>
            <a:lvl3pPr marL="4036710" indent="0">
              <a:buNone/>
              <a:defRPr sz="7946">
                <a:solidFill>
                  <a:schemeClr val="tx1">
                    <a:tint val="82000"/>
                  </a:schemeClr>
                </a:solidFill>
              </a:defRPr>
            </a:lvl3pPr>
            <a:lvl4pPr marL="6055065" indent="0">
              <a:buNone/>
              <a:defRPr sz="7063">
                <a:solidFill>
                  <a:schemeClr val="tx1">
                    <a:tint val="82000"/>
                  </a:schemeClr>
                </a:solidFill>
              </a:defRPr>
            </a:lvl4pPr>
            <a:lvl5pPr marL="8073420" indent="0">
              <a:buNone/>
              <a:defRPr sz="7063">
                <a:solidFill>
                  <a:schemeClr val="tx1">
                    <a:tint val="82000"/>
                  </a:schemeClr>
                </a:solidFill>
              </a:defRPr>
            </a:lvl5pPr>
            <a:lvl6pPr marL="10091776" indent="0">
              <a:buNone/>
              <a:defRPr sz="7063">
                <a:solidFill>
                  <a:schemeClr val="tx1">
                    <a:tint val="82000"/>
                  </a:schemeClr>
                </a:solidFill>
              </a:defRPr>
            </a:lvl6pPr>
            <a:lvl7pPr marL="12110131" indent="0">
              <a:buNone/>
              <a:defRPr sz="7063">
                <a:solidFill>
                  <a:schemeClr val="tx1">
                    <a:tint val="82000"/>
                  </a:schemeClr>
                </a:solidFill>
              </a:defRPr>
            </a:lvl7pPr>
            <a:lvl8pPr marL="14128486" indent="0">
              <a:buNone/>
              <a:defRPr sz="7063">
                <a:solidFill>
                  <a:schemeClr val="tx1">
                    <a:tint val="82000"/>
                  </a:schemeClr>
                </a:solidFill>
              </a:defRPr>
            </a:lvl8pPr>
            <a:lvl9pPr marL="16146841" indent="0">
              <a:buNone/>
              <a:defRPr sz="7063">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D62479A-C690-4947-A7EB-D1866D298D11}" type="datetimeFigureOut">
              <a:rPr lang="en-GB" smtClean="0"/>
              <a:t>04/06/2026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D11172-EEEC-4ED3-AFB5-9FCE27BF8A1B}" type="slidenum">
              <a:rPr lang="en-GB" smtClean="0"/>
              <a:t>‹#›</a:t>
            </a:fld>
            <a:endParaRPr lang="en-GB"/>
          </a:p>
        </p:txBody>
      </p:sp>
    </p:spTree>
    <p:extLst>
      <p:ext uri="{BB962C8B-B14F-4D97-AF65-F5344CB8AC3E}">
        <p14:creationId xmlns:p14="http://schemas.microsoft.com/office/powerpoint/2010/main" val="3499825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942759" y="8059374"/>
            <a:ext cx="18191599" cy="192093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669405" y="8059374"/>
            <a:ext cx="18191599" cy="192093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D62479A-C690-4947-A7EB-D1866D298D11}" type="datetimeFigureOut">
              <a:rPr lang="en-GB" smtClean="0"/>
              <a:t>04/06/2026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D11172-EEEC-4ED3-AFB5-9FCE27BF8A1B}" type="slidenum">
              <a:rPr lang="en-GB" smtClean="0"/>
              <a:t>‹#›</a:t>
            </a:fld>
            <a:endParaRPr lang="en-GB"/>
          </a:p>
        </p:txBody>
      </p:sp>
    </p:spTree>
    <p:extLst>
      <p:ext uri="{BB962C8B-B14F-4D97-AF65-F5344CB8AC3E}">
        <p14:creationId xmlns:p14="http://schemas.microsoft.com/office/powerpoint/2010/main" val="618314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948334" y="1611882"/>
            <a:ext cx="36918246" cy="5851808"/>
          </a:xfrm>
        </p:spPr>
        <p:txBody>
          <a:bodyPr/>
          <a:lstStyle/>
          <a:p>
            <a:r>
              <a:rPr lang="en-US"/>
              <a:t>Click to edit Master title style</a:t>
            </a:r>
          </a:p>
        </p:txBody>
      </p:sp>
      <p:sp>
        <p:nvSpPr>
          <p:cNvPr id="3" name="Text Placeholder 2"/>
          <p:cNvSpPr>
            <a:spLocks noGrp="1"/>
          </p:cNvSpPr>
          <p:nvPr>
            <p:ph type="body" idx="1"/>
          </p:nvPr>
        </p:nvSpPr>
        <p:spPr>
          <a:xfrm>
            <a:off x="2948339" y="7421634"/>
            <a:ext cx="18107995" cy="3637228"/>
          </a:xfrm>
        </p:spPr>
        <p:txBody>
          <a:bodyPr anchor="b"/>
          <a:lstStyle>
            <a:lvl1pPr marL="0" indent="0">
              <a:buNone/>
              <a:defRPr sz="10595" b="1"/>
            </a:lvl1pPr>
            <a:lvl2pPr marL="2018355" indent="0">
              <a:buNone/>
              <a:defRPr sz="8829" b="1"/>
            </a:lvl2pPr>
            <a:lvl3pPr marL="4036710" indent="0">
              <a:buNone/>
              <a:defRPr sz="7946" b="1"/>
            </a:lvl3pPr>
            <a:lvl4pPr marL="6055065" indent="0">
              <a:buNone/>
              <a:defRPr sz="7063" b="1"/>
            </a:lvl4pPr>
            <a:lvl5pPr marL="8073420" indent="0">
              <a:buNone/>
              <a:defRPr sz="7063" b="1"/>
            </a:lvl5pPr>
            <a:lvl6pPr marL="10091776" indent="0">
              <a:buNone/>
              <a:defRPr sz="7063" b="1"/>
            </a:lvl6pPr>
            <a:lvl7pPr marL="12110131" indent="0">
              <a:buNone/>
              <a:defRPr sz="7063" b="1"/>
            </a:lvl7pPr>
            <a:lvl8pPr marL="14128486" indent="0">
              <a:buNone/>
              <a:defRPr sz="7063" b="1"/>
            </a:lvl8pPr>
            <a:lvl9pPr marL="16146841" indent="0">
              <a:buNone/>
              <a:defRPr sz="7063" b="1"/>
            </a:lvl9pPr>
          </a:lstStyle>
          <a:p>
            <a:pPr lvl="0"/>
            <a:r>
              <a:rPr lang="en-US"/>
              <a:t>Click to edit Master text styles</a:t>
            </a:r>
          </a:p>
        </p:txBody>
      </p:sp>
      <p:sp>
        <p:nvSpPr>
          <p:cNvPr id="4" name="Content Placeholder 3"/>
          <p:cNvSpPr>
            <a:spLocks noGrp="1"/>
          </p:cNvSpPr>
          <p:nvPr>
            <p:ph sz="half" idx="2"/>
          </p:nvPr>
        </p:nvSpPr>
        <p:spPr>
          <a:xfrm>
            <a:off x="2948339" y="11058863"/>
            <a:ext cx="18107995" cy="162659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669408" y="7421634"/>
            <a:ext cx="18197174" cy="3637228"/>
          </a:xfrm>
        </p:spPr>
        <p:txBody>
          <a:bodyPr anchor="b"/>
          <a:lstStyle>
            <a:lvl1pPr marL="0" indent="0">
              <a:buNone/>
              <a:defRPr sz="10595" b="1"/>
            </a:lvl1pPr>
            <a:lvl2pPr marL="2018355" indent="0">
              <a:buNone/>
              <a:defRPr sz="8829" b="1"/>
            </a:lvl2pPr>
            <a:lvl3pPr marL="4036710" indent="0">
              <a:buNone/>
              <a:defRPr sz="7946" b="1"/>
            </a:lvl3pPr>
            <a:lvl4pPr marL="6055065" indent="0">
              <a:buNone/>
              <a:defRPr sz="7063" b="1"/>
            </a:lvl4pPr>
            <a:lvl5pPr marL="8073420" indent="0">
              <a:buNone/>
              <a:defRPr sz="7063" b="1"/>
            </a:lvl5pPr>
            <a:lvl6pPr marL="10091776" indent="0">
              <a:buNone/>
              <a:defRPr sz="7063" b="1"/>
            </a:lvl6pPr>
            <a:lvl7pPr marL="12110131" indent="0">
              <a:buNone/>
              <a:defRPr sz="7063" b="1"/>
            </a:lvl7pPr>
            <a:lvl8pPr marL="14128486" indent="0">
              <a:buNone/>
              <a:defRPr sz="7063" b="1"/>
            </a:lvl8pPr>
            <a:lvl9pPr marL="16146841" indent="0">
              <a:buNone/>
              <a:defRPr sz="7063" b="1"/>
            </a:lvl9pPr>
          </a:lstStyle>
          <a:p>
            <a:pPr lvl="0"/>
            <a:r>
              <a:rPr lang="en-US"/>
              <a:t>Click to edit Master text styles</a:t>
            </a:r>
          </a:p>
        </p:txBody>
      </p:sp>
      <p:sp>
        <p:nvSpPr>
          <p:cNvPr id="6" name="Content Placeholder 5"/>
          <p:cNvSpPr>
            <a:spLocks noGrp="1"/>
          </p:cNvSpPr>
          <p:nvPr>
            <p:ph sz="quarter" idx="4"/>
          </p:nvPr>
        </p:nvSpPr>
        <p:spPr>
          <a:xfrm>
            <a:off x="21669408" y="11058863"/>
            <a:ext cx="18197174" cy="162659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D62479A-C690-4947-A7EB-D1866D298D11}" type="datetimeFigureOut">
              <a:rPr lang="en-GB" smtClean="0"/>
              <a:t>04/06/2026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7D11172-EEEC-4ED3-AFB5-9FCE27BF8A1B}" type="slidenum">
              <a:rPr lang="en-GB" smtClean="0"/>
              <a:t>‹#›</a:t>
            </a:fld>
            <a:endParaRPr lang="en-GB"/>
          </a:p>
        </p:txBody>
      </p:sp>
    </p:spTree>
    <p:extLst>
      <p:ext uri="{BB962C8B-B14F-4D97-AF65-F5344CB8AC3E}">
        <p14:creationId xmlns:p14="http://schemas.microsoft.com/office/powerpoint/2010/main" val="2809630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D62479A-C690-4947-A7EB-D1866D298D11}" type="datetimeFigureOut">
              <a:rPr lang="en-GB" smtClean="0"/>
              <a:t>04/06/2026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7D11172-EEEC-4ED3-AFB5-9FCE27BF8A1B}" type="slidenum">
              <a:rPr lang="en-GB" smtClean="0"/>
              <a:t>‹#›</a:t>
            </a:fld>
            <a:endParaRPr lang="en-GB"/>
          </a:p>
        </p:txBody>
      </p:sp>
    </p:spTree>
    <p:extLst>
      <p:ext uri="{BB962C8B-B14F-4D97-AF65-F5344CB8AC3E}">
        <p14:creationId xmlns:p14="http://schemas.microsoft.com/office/powerpoint/2010/main" val="2910380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62479A-C690-4947-A7EB-D1866D298D11}" type="datetimeFigureOut">
              <a:rPr lang="en-GB" smtClean="0"/>
              <a:t>04/06/2026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7D11172-EEEC-4ED3-AFB5-9FCE27BF8A1B}" type="slidenum">
              <a:rPr lang="en-GB" smtClean="0"/>
              <a:t>‹#›</a:t>
            </a:fld>
            <a:endParaRPr lang="en-GB"/>
          </a:p>
        </p:txBody>
      </p:sp>
    </p:spTree>
    <p:extLst>
      <p:ext uri="{BB962C8B-B14F-4D97-AF65-F5344CB8AC3E}">
        <p14:creationId xmlns:p14="http://schemas.microsoft.com/office/powerpoint/2010/main" val="1438867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48334" y="2018348"/>
            <a:ext cx="13805328" cy="7064216"/>
          </a:xfrm>
        </p:spPr>
        <p:txBody>
          <a:bodyPr anchor="b"/>
          <a:lstStyle>
            <a:lvl1pPr>
              <a:defRPr sz="14127"/>
            </a:lvl1pPr>
          </a:lstStyle>
          <a:p>
            <a:r>
              <a:rPr lang="en-US"/>
              <a:t>Click to edit Master title style</a:t>
            </a:r>
          </a:p>
        </p:txBody>
      </p:sp>
      <p:sp>
        <p:nvSpPr>
          <p:cNvPr id="3" name="Content Placeholder 2"/>
          <p:cNvSpPr>
            <a:spLocks noGrp="1"/>
          </p:cNvSpPr>
          <p:nvPr>
            <p:ph idx="1"/>
          </p:nvPr>
        </p:nvSpPr>
        <p:spPr>
          <a:xfrm>
            <a:off x="18197174" y="4359077"/>
            <a:ext cx="21669405" cy="21515024"/>
          </a:xfrm>
        </p:spPr>
        <p:txBody>
          <a:bodyPr/>
          <a:lstStyle>
            <a:lvl1pPr>
              <a:defRPr sz="14127"/>
            </a:lvl1pPr>
            <a:lvl2pPr>
              <a:defRPr sz="12361"/>
            </a:lvl2pPr>
            <a:lvl3pPr>
              <a:defRPr sz="10595"/>
            </a:lvl3pPr>
            <a:lvl4pPr>
              <a:defRPr sz="8829"/>
            </a:lvl4pPr>
            <a:lvl5pPr>
              <a:defRPr sz="8829"/>
            </a:lvl5pPr>
            <a:lvl6pPr>
              <a:defRPr sz="8829"/>
            </a:lvl6pPr>
            <a:lvl7pPr>
              <a:defRPr sz="8829"/>
            </a:lvl7pPr>
            <a:lvl8pPr>
              <a:defRPr sz="8829"/>
            </a:lvl8pPr>
            <a:lvl9pPr>
              <a:defRPr sz="882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948334" y="9082564"/>
            <a:ext cx="13805328" cy="16826573"/>
          </a:xfrm>
        </p:spPr>
        <p:txBody>
          <a:bodyPr/>
          <a:lstStyle>
            <a:lvl1pPr marL="0" indent="0">
              <a:buNone/>
              <a:defRPr sz="7063"/>
            </a:lvl1pPr>
            <a:lvl2pPr marL="2018355" indent="0">
              <a:buNone/>
              <a:defRPr sz="6180"/>
            </a:lvl2pPr>
            <a:lvl3pPr marL="4036710" indent="0">
              <a:buNone/>
              <a:defRPr sz="5298"/>
            </a:lvl3pPr>
            <a:lvl4pPr marL="6055065" indent="0">
              <a:buNone/>
              <a:defRPr sz="4415"/>
            </a:lvl4pPr>
            <a:lvl5pPr marL="8073420" indent="0">
              <a:buNone/>
              <a:defRPr sz="4415"/>
            </a:lvl5pPr>
            <a:lvl6pPr marL="10091776" indent="0">
              <a:buNone/>
              <a:defRPr sz="4415"/>
            </a:lvl6pPr>
            <a:lvl7pPr marL="12110131" indent="0">
              <a:buNone/>
              <a:defRPr sz="4415"/>
            </a:lvl7pPr>
            <a:lvl8pPr marL="14128486" indent="0">
              <a:buNone/>
              <a:defRPr sz="4415"/>
            </a:lvl8pPr>
            <a:lvl9pPr marL="16146841" indent="0">
              <a:buNone/>
              <a:defRPr sz="4415"/>
            </a:lvl9pPr>
          </a:lstStyle>
          <a:p>
            <a:pPr lvl="0"/>
            <a:r>
              <a:rPr lang="en-US"/>
              <a:t>Click to edit Master text styles</a:t>
            </a:r>
          </a:p>
        </p:txBody>
      </p:sp>
      <p:sp>
        <p:nvSpPr>
          <p:cNvPr id="5" name="Date Placeholder 4"/>
          <p:cNvSpPr>
            <a:spLocks noGrp="1"/>
          </p:cNvSpPr>
          <p:nvPr>
            <p:ph type="dt" sz="half" idx="10"/>
          </p:nvPr>
        </p:nvSpPr>
        <p:spPr/>
        <p:txBody>
          <a:bodyPr/>
          <a:lstStyle/>
          <a:p>
            <a:fld id="{3D62479A-C690-4947-A7EB-D1866D298D11}" type="datetimeFigureOut">
              <a:rPr lang="en-GB" smtClean="0"/>
              <a:t>04/06/2026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D11172-EEEC-4ED3-AFB5-9FCE27BF8A1B}" type="slidenum">
              <a:rPr lang="en-GB" smtClean="0"/>
              <a:t>‹#›</a:t>
            </a:fld>
            <a:endParaRPr lang="en-GB"/>
          </a:p>
        </p:txBody>
      </p:sp>
    </p:spTree>
    <p:extLst>
      <p:ext uri="{BB962C8B-B14F-4D97-AF65-F5344CB8AC3E}">
        <p14:creationId xmlns:p14="http://schemas.microsoft.com/office/powerpoint/2010/main" val="13901476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48334" y="2018348"/>
            <a:ext cx="13805328" cy="7064216"/>
          </a:xfrm>
        </p:spPr>
        <p:txBody>
          <a:bodyPr anchor="b"/>
          <a:lstStyle>
            <a:lvl1pPr>
              <a:defRPr sz="14127"/>
            </a:lvl1pPr>
          </a:lstStyle>
          <a:p>
            <a:r>
              <a:rPr lang="en-US"/>
              <a:t>Click to edit Master title style</a:t>
            </a:r>
          </a:p>
        </p:txBody>
      </p:sp>
      <p:sp>
        <p:nvSpPr>
          <p:cNvPr id="3" name="Picture Placeholder 2"/>
          <p:cNvSpPr>
            <a:spLocks noGrp="1" noChangeAspect="1"/>
          </p:cNvSpPr>
          <p:nvPr>
            <p:ph type="pic" idx="1"/>
          </p:nvPr>
        </p:nvSpPr>
        <p:spPr>
          <a:xfrm>
            <a:off x="18197174" y="4359077"/>
            <a:ext cx="21669405" cy="21515024"/>
          </a:xfrm>
        </p:spPr>
        <p:txBody>
          <a:bodyPr anchor="t"/>
          <a:lstStyle>
            <a:lvl1pPr marL="0" indent="0">
              <a:buNone/>
              <a:defRPr sz="14127"/>
            </a:lvl1pPr>
            <a:lvl2pPr marL="2018355" indent="0">
              <a:buNone/>
              <a:defRPr sz="12361"/>
            </a:lvl2pPr>
            <a:lvl3pPr marL="4036710" indent="0">
              <a:buNone/>
              <a:defRPr sz="10595"/>
            </a:lvl3pPr>
            <a:lvl4pPr marL="6055065" indent="0">
              <a:buNone/>
              <a:defRPr sz="8829"/>
            </a:lvl4pPr>
            <a:lvl5pPr marL="8073420" indent="0">
              <a:buNone/>
              <a:defRPr sz="8829"/>
            </a:lvl5pPr>
            <a:lvl6pPr marL="10091776" indent="0">
              <a:buNone/>
              <a:defRPr sz="8829"/>
            </a:lvl6pPr>
            <a:lvl7pPr marL="12110131" indent="0">
              <a:buNone/>
              <a:defRPr sz="8829"/>
            </a:lvl7pPr>
            <a:lvl8pPr marL="14128486" indent="0">
              <a:buNone/>
              <a:defRPr sz="8829"/>
            </a:lvl8pPr>
            <a:lvl9pPr marL="16146841" indent="0">
              <a:buNone/>
              <a:defRPr sz="8829"/>
            </a:lvl9pPr>
          </a:lstStyle>
          <a:p>
            <a:r>
              <a:rPr lang="en-US"/>
              <a:t>Click icon to add picture</a:t>
            </a:r>
          </a:p>
        </p:txBody>
      </p:sp>
      <p:sp>
        <p:nvSpPr>
          <p:cNvPr id="4" name="Text Placeholder 3"/>
          <p:cNvSpPr>
            <a:spLocks noGrp="1"/>
          </p:cNvSpPr>
          <p:nvPr>
            <p:ph type="body" sz="half" idx="2"/>
          </p:nvPr>
        </p:nvSpPr>
        <p:spPr>
          <a:xfrm>
            <a:off x="2948334" y="9082564"/>
            <a:ext cx="13805328" cy="16826573"/>
          </a:xfrm>
        </p:spPr>
        <p:txBody>
          <a:bodyPr/>
          <a:lstStyle>
            <a:lvl1pPr marL="0" indent="0">
              <a:buNone/>
              <a:defRPr sz="7063"/>
            </a:lvl1pPr>
            <a:lvl2pPr marL="2018355" indent="0">
              <a:buNone/>
              <a:defRPr sz="6180"/>
            </a:lvl2pPr>
            <a:lvl3pPr marL="4036710" indent="0">
              <a:buNone/>
              <a:defRPr sz="5298"/>
            </a:lvl3pPr>
            <a:lvl4pPr marL="6055065" indent="0">
              <a:buNone/>
              <a:defRPr sz="4415"/>
            </a:lvl4pPr>
            <a:lvl5pPr marL="8073420" indent="0">
              <a:buNone/>
              <a:defRPr sz="4415"/>
            </a:lvl5pPr>
            <a:lvl6pPr marL="10091776" indent="0">
              <a:buNone/>
              <a:defRPr sz="4415"/>
            </a:lvl6pPr>
            <a:lvl7pPr marL="12110131" indent="0">
              <a:buNone/>
              <a:defRPr sz="4415"/>
            </a:lvl7pPr>
            <a:lvl8pPr marL="14128486" indent="0">
              <a:buNone/>
              <a:defRPr sz="4415"/>
            </a:lvl8pPr>
            <a:lvl9pPr marL="16146841" indent="0">
              <a:buNone/>
              <a:defRPr sz="4415"/>
            </a:lvl9pPr>
          </a:lstStyle>
          <a:p>
            <a:pPr lvl="0"/>
            <a:r>
              <a:rPr lang="en-US"/>
              <a:t>Click to edit Master text styles</a:t>
            </a:r>
          </a:p>
        </p:txBody>
      </p:sp>
      <p:sp>
        <p:nvSpPr>
          <p:cNvPr id="5" name="Date Placeholder 4"/>
          <p:cNvSpPr>
            <a:spLocks noGrp="1"/>
          </p:cNvSpPr>
          <p:nvPr>
            <p:ph type="dt" sz="half" idx="10"/>
          </p:nvPr>
        </p:nvSpPr>
        <p:spPr/>
        <p:txBody>
          <a:bodyPr/>
          <a:lstStyle/>
          <a:p>
            <a:fld id="{3D62479A-C690-4947-A7EB-D1866D298D11}" type="datetimeFigureOut">
              <a:rPr lang="en-GB" smtClean="0"/>
              <a:t>04/06/2026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D11172-EEEC-4ED3-AFB5-9FCE27BF8A1B}" type="slidenum">
              <a:rPr lang="en-GB" smtClean="0"/>
              <a:t>‹#›</a:t>
            </a:fld>
            <a:endParaRPr lang="en-GB"/>
          </a:p>
        </p:txBody>
      </p:sp>
    </p:spTree>
    <p:extLst>
      <p:ext uri="{BB962C8B-B14F-4D97-AF65-F5344CB8AC3E}">
        <p14:creationId xmlns:p14="http://schemas.microsoft.com/office/powerpoint/2010/main" val="16634515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42759" y="1611882"/>
            <a:ext cx="36918246" cy="5851808"/>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942759" y="8059374"/>
            <a:ext cx="36918246" cy="1920934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942759" y="28060644"/>
            <a:ext cx="9630847" cy="1611875"/>
          </a:xfrm>
          <a:prstGeom prst="rect">
            <a:avLst/>
          </a:prstGeom>
        </p:spPr>
        <p:txBody>
          <a:bodyPr vert="horz" lIns="91440" tIns="45720" rIns="91440" bIns="45720" rtlCol="0" anchor="ctr"/>
          <a:lstStyle>
            <a:lvl1pPr algn="l">
              <a:defRPr sz="5298">
                <a:solidFill>
                  <a:schemeClr val="tx1">
                    <a:tint val="82000"/>
                  </a:schemeClr>
                </a:solidFill>
              </a:defRPr>
            </a:lvl1pPr>
          </a:lstStyle>
          <a:p>
            <a:fld id="{3D62479A-C690-4947-A7EB-D1866D298D11}" type="datetimeFigureOut">
              <a:rPr lang="en-GB" smtClean="0"/>
              <a:t>04/06/2026</a:t>
            </a:fld>
            <a:endParaRPr lang="en-GB"/>
          </a:p>
        </p:txBody>
      </p:sp>
      <p:sp>
        <p:nvSpPr>
          <p:cNvPr id="5" name="Footer Placeholder 4"/>
          <p:cNvSpPr>
            <a:spLocks noGrp="1"/>
          </p:cNvSpPr>
          <p:nvPr>
            <p:ph type="ftr" sz="quarter" idx="3"/>
          </p:nvPr>
        </p:nvSpPr>
        <p:spPr>
          <a:xfrm>
            <a:off x="14178747" y="28060644"/>
            <a:ext cx="14446270" cy="1611875"/>
          </a:xfrm>
          <a:prstGeom prst="rect">
            <a:avLst/>
          </a:prstGeom>
        </p:spPr>
        <p:txBody>
          <a:bodyPr vert="horz" lIns="91440" tIns="45720" rIns="91440" bIns="45720" rtlCol="0" anchor="ctr"/>
          <a:lstStyle>
            <a:lvl1pPr algn="ctr">
              <a:defRPr sz="5298">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30230157" y="28060644"/>
            <a:ext cx="9630847" cy="1611875"/>
          </a:xfrm>
          <a:prstGeom prst="rect">
            <a:avLst/>
          </a:prstGeom>
        </p:spPr>
        <p:txBody>
          <a:bodyPr vert="horz" lIns="91440" tIns="45720" rIns="91440" bIns="45720" rtlCol="0" anchor="ctr"/>
          <a:lstStyle>
            <a:lvl1pPr algn="r">
              <a:defRPr sz="5298">
                <a:solidFill>
                  <a:schemeClr val="tx1">
                    <a:tint val="82000"/>
                  </a:schemeClr>
                </a:solidFill>
              </a:defRPr>
            </a:lvl1pPr>
          </a:lstStyle>
          <a:p>
            <a:fld id="{F7D11172-EEEC-4ED3-AFB5-9FCE27BF8A1B}" type="slidenum">
              <a:rPr lang="en-GB" smtClean="0"/>
              <a:t>‹#›</a:t>
            </a:fld>
            <a:endParaRPr lang="en-GB"/>
          </a:p>
        </p:txBody>
      </p:sp>
    </p:spTree>
    <p:extLst>
      <p:ext uri="{BB962C8B-B14F-4D97-AF65-F5344CB8AC3E}">
        <p14:creationId xmlns:p14="http://schemas.microsoft.com/office/powerpoint/2010/main" val="74441805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036710" rtl="0" eaLnBrk="1" latinLnBrk="0" hangingPunct="1">
        <a:lnSpc>
          <a:spcPct val="90000"/>
        </a:lnSpc>
        <a:spcBef>
          <a:spcPct val="0"/>
        </a:spcBef>
        <a:buNone/>
        <a:defRPr sz="19424" kern="1200">
          <a:solidFill>
            <a:schemeClr val="tx1"/>
          </a:solidFill>
          <a:latin typeface="+mj-lt"/>
          <a:ea typeface="+mj-ea"/>
          <a:cs typeface="+mj-cs"/>
        </a:defRPr>
      </a:lvl1pPr>
    </p:titleStyle>
    <p:bodyStyle>
      <a:lvl1pPr marL="1009178" indent="-1009178" algn="l" defTabSz="4036710" rtl="0" eaLnBrk="1" latinLnBrk="0" hangingPunct="1">
        <a:lnSpc>
          <a:spcPct val="90000"/>
        </a:lnSpc>
        <a:spcBef>
          <a:spcPts val="4415"/>
        </a:spcBef>
        <a:buFont typeface="Arial" panose="020B0604020202020204" pitchFamily="34" charset="0"/>
        <a:buChar char="•"/>
        <a:defRPr sz="12361" kern="1200">
          <a:solidFill>
            <a:schemeClr val="tx1"/>
          </a:solidFill>
          <a:latin typeface="+mn-lt"/>
          <a:ea typeface="+mn-ea"/>
          <a:cs typeface="+mn-cs"/>
        </a:defRPr>
      </a:lvl1pPr>
      <a:lvl2pPr marL="3027533" indent="-1009178" algn="l" defTabSz="4036710" rtl="0" eaLnBrk="1" latinLnBrk="0" hangingPunct="1">
        <a:lnSpc>
          <a:spcPct val="90000"/>
        </a:lnSpc>
        <a:spcBef>
          <a:spcPts val="2207"/>
        </a:spcBef>
        <a:buFont typeface="Arial" panose="020B0604020202020204" pitchFamily="34" charset="0"/>
        <a:buChar char="•"/>
        <a:defRPr sz="10595" kern="1200">
          <a:solidFill>
            <a:schemeClr val="tx1"/>
          </a:solidFill>
          <a:latin typeface="+mn-lt"/>
          <a:ea typeface="+mn-ea"/>
          <a:cs typeface="+mn-cs"/>
        </a:defRPr>
      </a:lvl2pPr>
      <a:lvl3pPr marL="5045888" indent="-1009178" algn="l" defTabSz="4036710" rtl="0" eaLnBrk="1" latinLnBrk="0" hangingPunct="1">
        <a:lnSpc>
          <a:spcPct val="90000"/>
        </a:lnSpc>
        <a:spcBef>
          <a:spcPts val="2207"/>
        </a:spcBef>
        <a:buFont typeface="Arial" panose="020B0604020202020204" pitchFamily="34" charset="0"/>
        <a:buChar char="•"/>
        <a:defRPr sz="8829" kern="1200">
          <a:solidFill>
            <a:schemeClr val="tx1"/>
          </a:solidFill>
          <a:latin typeface="+mn-lt"/>
          <a:ea typeface="+mn-ea"/>
          <a:cs typeface="+mn-cs"/>
        </a:defRPr>
      </a:lvl3pPr>
      <a:lvl4pPr marL="7064243"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4pPr>
      <a:lvl5pPr marL="9082598"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5pPr>
      <a:lvl6pPr marL="11100953"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6pPr>
      <a:lvl7pPr marL="13119308"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7pPr>
      <a:lvl8pPr marL="15137663"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8pPr>
      <a:lvl9pPr marL="17156019"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9pPr>
    </p:bodyStyle>
    <p:otherStyle>
      <a:defPPr>
        <a:defRPr lang="en-US"/>
      </a:defPPr>
      <a:lvl1pPr marL="0" algn="l" defTabSz="4036710" rtl="0" eaLnBrk="1" latinLnBrk="0" hangingPunct="1">
        <a:defRPr sz="7946" kern="1200">
          <a:solidFill>
            <a:schemeClr val="tx1"/>
          </a:solidFill>
          <a:latin typeface="+mn-lt"/>
          <a:ea typeface="+mn-ea"/>
          <a:cs typeface="+mn-cs"/>
        </a:defRPr>
      </a:lvl1pPr>
      <a:lvl2pPr marL="2018355" algn="l" defTabSz="4036710" rtl="0" eaLnBrk="1" latinLnBrk="0" hangingPunct="1">
        <a:defRPr sz="7946" kern="1200">
          <a:solidFill>
            <a:schemeClr val="tx1"/>
          </a:solidFill>
          <a:latin typeface="+mn-lt"/>
          <a:ea typeface="+mn-ea"/>
          <a:cs typeface="+mn-cs"/>
        </a:defRPr>
      </a:lvl2pPr>
      <a:lvl3pPr marL="4036710" algn="l" defTabSz="4036710" rtl="0" eaLnBrk="1" latinLnBrk="0" hangingPunct="1">
        <a:defRPr sz="7946" kern="1200">
          <a:solidFill>
            <a:schemeClr val="tx1"/>
          </a:solidFill>
          <a:latin typeface="+mn-lt"/>
          <a:ea typeface="+mn-ea"/>
          <a:cs typeface="+mn-cs"/>
        </a:defRPr>
      </a:lvl3pPr>
      <a:lvl4pPr marL="6055065" algn="l" defTabSz="4036710" rtl="0" eaLnBrk="1" latinLnBrk="0" hangingPunct="1">
        <a:defRPr sz="7946" kern="1200">
          <a:solidFill>
            <a:schemeClr val="tx1"/>
          </a:solidFill>
          <a:latin typeface="+mn-lt"/>
          <a:ea typeface="+mn-ea"/>
          <a:cs typeface="+mn-cs"/>
        </a:defRPr>
      </a:lvl4pPr>
      <a:lvl5pPr marL="8073420" algn="l" defTabSz="4036710" rtl="0" eaLnBrk="1" latinLnBrk="0" hangingPunct="1">
        <a:defRPr sz="7946" kern="1200">
          <a:solidFill>
            <a:schemeClr val="tx1"/>
          </a:solidFill>
          <a:latin typeface="+mn-lt"/>
          <a:ea typeface="+mn-ea"/>
          <a:cs typeface="+mn-cs"/>
        </a:defRPr>
      </a:lvl5pPr>
      <a:lvl6pPr marL="10091776" algn="l" defTabSz="4036710" rtl="0" eaLnBrk="1" latinLnBrk="0" hangingPunct="1">
        <a:defRPr sz="7946" kern="1200">
          <a:solidFill>
            <a:schemeClr val="tx1"/>
          </a:solidFill>
          <a:latin typeface="+mn-lt"/>
          <a:ea typeface="+mn-ea"/>
          <a:cs typeface="+mn-cs"/>
        </a:defRPr>
      </a:lvl6pPr>
      <a:lvl7pPr marL="12110131" algn="l" defTabSz="4036710" rtl="0" eaLnBrk="1" latinLnBrk="0" hangingPunct="1">
        <a:defRPr sz="7946" kern="1200">
          <a:solidFill>
            <a:schemeClr val="tx1"/>
          </a:solidFill>
          <a:latin typeface="+mn-lt"/>
          <a:ea typeface="+mn-ea"/>
          <a:cs typeface="+mn-cs"/>
        </a:defRPr>
      </a:lvl7pPr>
      <a:lvl8pPr marL="14128486" algn="l" defTabSz="4036710" rtl="0" eaLnBrk="1" latinLnBrk="0" hangingPunct="1">
        <a:defRPr sz="7946" kern="1200">
          <a:solidFill>
            <a:schemeClr val="tx1"/>
          </a:solidFill>
          <a:latin typeface="+mn-lt"/>
          <a:ea typeface="+mn-ea"/>
          <a:cs typeface="+mn-cs"/>
        </a:defRPr>
      </a:lvl8pPr>
      <a:lvl9pPr marL="16146841" algn="l" defTabSz="4036710" rtl="0" eaLnBrk="1" latinLnBrk="0" hangingPunct="1">
        <a:defRPr sz="794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hyperlink" Target="mailto:kch-tr.br-library@nhs.net" TargetMode="External"/><Relationship Id="rId3" Type="http://schemas.openxmlformats.org/officeDocument/2006/relationships/image" Target="../media/image1.png"/><Relationship Id="rId7" Type="http://schemas.openxmlformats.org/officeDocument/2006/relationships/image" Target="../media/image4.png"/><Relationship Id="rId12" Type="http://schemas.openxmlformats.org/officeDocument/2006/relationships/image" Target="../media/image9.png"/><Relationship Id="rId17" Type="http://schemas.openxmlformats.org/officeDocument/2006/relationships/image" Target="../media/image13.png"/><Relationship Id="rId2" Type="http://schemas.openxmlformats.org/officeDocument/2006/relationships/notesSlide" Target="../notesSlides/notesSlide1.xml"/><Relationship Id="rId16" Type="http://schemas.openxmlformats.org/officeDocument/2006/relationships/image" Target="../media/image12.png"/><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jfif"/><Relationship Id="rId5" Type="http://schemas.openxmlformats.org/officeDocument/2006/relationships/hyperlink" Target="https://library.hee.nhs.uk/resources/open-access/institutional-repositories-database" TargetMode="External"/><Relationship Id="rId15" Type="http://schemas.openxmlformats.org/officeDocument/2006/relationships/image" Target="../media/image11.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 Id="rId1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a:extLst>
              <a:ext uri="{FF2B5EF4-FFF2-40B4-BE49-F238E27FC236}">
                <a16:creationId xmlns:a16="http://schemas.microsoft.com/office/drawing/2014/main" id="{E22DBB56-DFF6-9880-0C13-54A95EFD0602}"/>
              </a:ext>
            </a:extLst>
          </p:cNvPr>
          <p:cNvPicPr>
            <a:picLocks noChangeAspect="1"/>
          </p:cNvPicPr>
          <p:nvPr/>
        </p:nvPicPr>
        <p:blipFill>
          <a:blip r:embed="rId3"/>
          <a:stretch>
            <a:fillRect/>
          </a:stretch>
        </p:blipFill>
        <p:spPr>
          <a:xfrm>
            <a:off x="23130553" y="18265484"/>
            <a:ext cx="8196983" cy="11420204"/>
          </a:xfrm>
          <a:prstGeom prst="rect">
            <a:avLst/>
          </a:prstGeom>
        </p:spPr>
      </p:pic>
      <p:pic>
        <p:nvPicPr>
          <p:cNvPr id="5" name="Picture 4">
            <a:extLst>
              <a:ext uri="{FF2B5EF4-FFF2-40B4-BE49-F238E27FC236}">
                <a16:creationId xmlns:a16="http://schemas.microsoft.com/office/drawing/2014/main" id="{CF94962D-ABC0-665D-4F94-F545E7B5D54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867588" y="394523"/>
            <a:ext cx="6319675" cy="2295988"/>
          </a:xfrm>
          <a:prstGeom prst="rect">
            <a:avLst/>
          </a:prstGeom>
        </p:spPr>
      </p:pic>
      <p:sp>
        <p:nvSpPr>
          <p:cNvPr id="6" name="TextBox 5">
            <a:extLst>
              <a:ext uri="{FF2B5EF4-FFF2-40B4-BE49-F238E27FC236}">
                <a16:creationId xmlns:a16="http://schemas.microsoft.com/office/drawing/2014/main" id="{EF1FA899-2145-EF19-F247-66249D531802}"/>
              </a:ext>
            </a:extLst>
          </p:cNvPr>
          <p:cNvSpPr txBox="1"/>
          <p:nvPr/>
        </p:nvSpPr>
        <p:spPr>
          <a:xfrm>
            <a:off x="11441721" y="326687"/>
            <a:ext cx="26825073" cy="2123658"/>
          </a:xfrm>
          <a:prstGeom prst="rect">
            <a:avLst/>
          </a:prstGeom>
          <a:noFill/>
        </p:spPr>
        <p:txBody>
          <a:bodyPr wrap="square" lIns="91440" tIns="45720" rIns="91440" bIns="45720" rtlCol="0" anchor="t">
            <a:spAutoFit/>
          </a:bodyPr>
          <a:lstStyle/>
          <a:p>
            <a:r>
              <a:rPr lang="en-US" sz="6600" b="1" u="sng" dirty="0"/>
              <a:t>Establishment of an Institutional Repository for King’s Staff</a:t>
            </a:r>
          </a:p>
          <a:p>
            <a:r>
              <a:rPr lang="en-US" sz="6600" dirty="0"/>
              <a:t>Project leads: Doug Knock, </a:t>
            </a:r>
            <a:r>
              <a:rPr lang="en-US" sz="6600"/>
              <a:t>Sarah O’Reilly </a:t>
            </a:r>
            <a:r>
              <a:rPr lang="en-US" sz="6600" dirty="0"/>
              <a:t>&amp; Kate Clifford​</a:t>
            </a:r>
            <a:endParaRPr lang="en-GB" sz="6600" i="1" dirty="0">
              <a:solidFill>
                <a:schemeClr val="bg1">
                  <a:lumMod val="75000"/>
                </a:schemeClr>
              </a:solidFill>
              <a:latin typeface="Arial"/>
              <a:cs typeface="Arial"/>
            </a:endParaRPr>
          </a:p>
        </p:txBody>
      </p:sp>
      <p:sp>
        <p:nvSpPr>
          <p:cNvPr id="7" name="Rectangle 6">
            <a:extLst>
              <a:ext uri="{FF2B5EF4-FFF2-40B4-BE49-F238E27FC236}">
                <a16:creationId xmlns:a16="http://schemas.microsoft.com/office/drawing/2014/main" id="{7D97B12A-8EB7-C633-A39D-68C5346381FE}"/>
              </a:ext>
            </a:extLst>
          </p:cNvPr>
          <p:cNvSpPr/>
          <p:nvPr/>
        </p:nvSpPr>
        <p:spPr>
          <a:xfrm>
            <a:off x="383555" y="3018353"/>
            <a:ext cx="16139463" cy="1737255"/>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415" b="1" dirty="0">
                <a:latin typeface="Arial" panose="020B0604020202020204" pitchFamily="34" charset="0"/>
                <a:cs typeface="Arial" panose="020B0604020202020204" pitchFamily="34" charset="0"/>
              </a:rPr>
              <a:t>1. Aim and Measures</a:t>
            </a:r>
          </a:p>
        </p:txBody>
      </p:sp>
      <p:sp>
        <p:nvSpPr>
          <p:cNvPr id="8" name="Rectangle 7">
            <a:extLst>
              <a:ext uri="{FF2B5EF4-FFF2-40B4-BE49-F238E27FC236}">
                <a16:creationId xmlns:a16="http://schemas.microsoft.com/office/drawing/2014/main" id="{43163F3D-1FFA-3544-6AC0-4A1489B12746}"/>
              </a:ext>
            </a:extLst>
          </p:cNvPr>
          <p:cNvSpPr/>
          <p:nvPr/>
        </p:nvSpPr>
        <p:spPr>
          <a:xfrm>
            <a:off x="16828255" y="2989480"/>
            <a:ext cx="10932716" cy="1737255"/>
          </a:xfrm>
          <a:prstGeom prst="rect">
            <a:avLst/>
          </a:prstGeom>
          <a:solidFill>
            <a:srgbClr val="005EB8"/>
          </a:solidFill>
          <a:ln>
            <a:solidFill>
              <a:srgbClr val="005EB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415" b="1">
                <a:latin typeface="Arial" panose="020B0604020202020204" pitchFamily="34" charset="0"/>
                <a:cs typeface="Arial" panose="020B0604020202020204" pitchFamily="34" charset="0"/>
              </a:rPr>
              <a:t>2. Why This Matters</a:t>
            </a:r>
          </a:p>
        </p:txBody>
      </p:sp>
      <p:sp>
        <p:nvSpPr>
          <p:cNvPr id="9" name="Rectangle 8">
            <a:extLst>
              <a:ext uri="{FF2B5EF4-FFF2-40B4-BE49-F238E27FC236}">
                <a16:creationId xmlns:a16="http://schemas.microsoft.com/office/drawing/2014/main" id="{75EA95C4-EE4D-38F8-EBCD-73897B67902D}"/>
              </a:ext>
            </a:extLst>
          </p:cNvPr>
          <p:cNvSpPr/>
          <p:nvPr/>
        </p:nvSpPr>
        <p:spPr>
          <a:xfrm>
            <a:off x="28125668" y="3018353"/>
            <a:ext cx="14294543" cy="1737255"/>
          </a:xfrm>
          <a:prstGeom prst="rect">
            <a:avLst/>
          </a:prstGeom>
          <a:solidFill>
            <a:srgbClr val="41B6E6"/>
          </a:solidFill>
          <a:ln>
            <a:solidFill>
              <a:srgbClr val="41B6E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415" b="1">
                <a:latin typeface="Arial" panose="020B0604020202020204" pitchFamily="34" charset="0"/>
                <a:cs typeface="Arial" panose="020B0604020202020204" pitchFamily="34" charset="0"/>
              </a:rPr>
              <a:t>3. </a:t>
            </a:r>
            <a:r>
              <a:rPr lang="en-US" sz="4415" b="1">
                <a:latin typeface="Arial" panose="020B0604020202020204" pitchFamily="34" charset="0"/>
                <a:cs typeface="Arial" panose="020B0604020202020204" pitchFamily="34" charset="0"/>
              </a:rPr>
              <a:t>Ideas and Tests of Change</a:t>
            </a:r>
            <a:endParaRPr lang="en-GB" sz="4415" b="1">
              <a:latin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D9339307-7FF0-0E96-F7D5-3B5512F9871B}"/>
              </a:ext>
            </a:extLst>
          </p:cNvPr>
          <p:cNvSpPr/>
          <p:nvPr/>
        </p:nvSpPr>
        <p:spPr>
          <a:xfrm>
            <a:off x="267097" y="15894367"/>
            <a:ext cx="15932415" cy="2086584"/>
          </a:xfrm>
          <a:prstGeom prst="rect">
            <a:avLst/>
          </a:prstGeom>
          <a:solidFill>
            <a:srgbClr val="330072"/>
          </a:solidFill>
          <a:ln>
            <a:solidFill>
              <a:srgbClr val="330072"/>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4400" b="1">
                <a:latin typeface="Arial"/>
                <a:cs typeface="Arial"/>
              </a:rPr>
              <a:t>4. </a:t>
            </a:r>
            <a:r>
              <a:rPr lang="en-GB" sz="4400" b="1">
                <a:latin typeface="Arial"/>
                <a:ea typeface="Calibri"/>
                <a:cs typeface="Arial"/>
              </a:rPr>
              <a:t>Tools Used</a:t>
            </a:r>
            <a:endParaRPr lang="en-GB" sz="4415" b="1">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86049EA3-4E16-D749-DA22-2242F6B5A994}"/>
              </a:ext>
            </a:extLst>
          </p:cNvPr>
          <p:cNvSpPr/>
          <p:nvPr/>
        </p:nvSpPr>
        <p:spPr>
          <a:xfrm>
            <a:off x="16662556" y="15894367"/>
            <a:ext cx="14802215" cy="2086584"/>
          </a:xfrm>
          <a:prstGeom prst="rect">
            <a:avLst/>
          </a:prstGeom>
          <a:solidFill>
            <a:srgbClr val="AE2573"/>
          </a:solidFill>
          <a:ln>
            <a:solidFill>
              <a:srgbClr val="AE257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415" b="1" dirty="0">
                <a:latin typeface="Arial" panose="020B0604020202020204" pitchFamily="34" charset="0"/>
                <a:cs typeface="Arial" panose="020B0604020202020204" pitchFamily="34" charset="0"/>
              </a:rPr>
              <a:t>5. Results</a:t>
            </a:r>
          </a:p>
        </p:txBody>
      </p:sp>
      <p:sp>
        <p:nvSpPr>
          <p:cNvPr id="13" name="Rectangle 12">
            <a:extLst>
              <a:ext uri="{FF2B5EF4-FFF2-40B4-BE49-F238E27FC236}">
                <a16:creationId xmlns:a16="http://schemas.microsoft.com/office/drawing/2014/main" id="{8FC1251A-BF10-2A0B-0119-99EC349CD8AF}"/>
              </a:ext>
            </a:extLst>
          </p:cNvPr>
          <p:cNvSpPr/>
          <p:nvPr/>
        </p:nvSpPr>
        <p:spPr>
          <a:xfrm>
            <a:off x="31927812" y="15894367"/>
            <a:ext cx="10375948" cy="2086584"/>
          </a:xfrm>
          <a:prstGeom prst="rect">
            <a:avLst/>
          </a:prstGeom>
          <a:solidFill>
            <a:srgbClr val="116B7D"/>
          </a:solidFill>
          <a:ln>
            <a:solidFill>
              <a:srgbClr val="116B7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415" b="1">
                <a:latin typeface="Arial" panose="020B0604020202020204" pitchFamily="34" charset="0"/>
                <a:cs typeface="Arial" panose="020B0604020202020204" pitchFamily="34" charset="0"/>
              </a:rPr>
              <a:t>6. Value and Impact</a:t>
            </a:r>
          </a:p>
        </p:txBody>
      </p:sp>
      <p:sp>
        <p:nvSpPr>
          <p:cNvPr id="14" name="Rectangle 13">
            <a:extLst>
              <a:ext uri="{FF2B5EF4-FFF2-40B4-BE49-F238E27FC236}">
                <a16:creationId xmlns:a16="http://schemas.microsoft.com/office/drawing/2014/main" id="{D480D8E2-1BE1-2DC9-5E7E-2B07159EEC2E}"/>
              </a:ext>
            </a:extLst>
          </p:cNvPr>
          <p:cNvSpPr/>
          <p:nvPr/>
        </p:nvSpPr>
        <p:spPr>
          <a:xfrm>
            <a:off x="383555" y="5104927"/>
            <a:ext cx="16139463" cy="10410843"/>
          </a:xfrm>
          <a:prstGeom prst="rect">
            <a:avLst/>
          </a:prstGeom>
          <a:solidFill>
            <a:schemeClr val="bg1"/>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r>
              <a:rPr lang="en-US" sz="3600" b="1" dirty="0">
                <a:solidFill>
                  <a:schemeClr val="tx1"/>
                </a:solidFill>
              </a:rPr>
              <a:t>Aim:  </a:t>
            </a:r>
            <a:r>
              <a:rPr lang="en-US" sz="3600" dirty="0">
                <a:solidFill>
                  <a:schemeClr val="tx1"/>
                </a:solidFill>
              </a:rPr>
              <a:t>King’s College Hospital is a leader</a:t>
            </a:r>
          </a:p>
          <a:p>
            <a:r>
              <a:rPr lang="en-US" sz="3600" dirty="0">
                <a:solidFill>
                  <a:schemeClr val="tx1"/>
                </a:solidFill>
              </a:rPr>
              <a:t>in health research, innovation and education.</a:t>
            </a:r>
          </a:p>
          <a:p>
            <a:endParaRPr lang="en-US" sz="1600" dirty="0">
              <a:solidFill>
                <a:schemeClr val="tx1"/>
              </a:solidFill>
            </a:endParaRPr>
          </a:p>
          <a:p>
            <a:r>
              <a:rPr lang="en-US" sz="3600" dirty="0">
                <a:solidFill>
                  <a:schemeClr val="tx1"/>
                </a:solidFill>
              </a:rPr>
              <a:t>A key element of being a leader in research</a:t>
            </a:r>
          </a:p>
          <a:p>
            <a:r>
              <a:rPr lang="en-US" sz="3600" dirty="0">
                <a:solidFill>
                  <a:schemeClr val="tx1"/>
                </a:solidFill>
              </a:rPr>
              <a:t>and innovation is the ability to share</a:t>
            </a:r>
          </a:p>
          <a:p>
            <a:r>
              <a:rPr lang="en-US" sz="3600" dirty="0">
                <a:solidFill>
                  <a:schemeClr val="tx1"/>
                </a:solidFill>
              </a:rPr>
              <a:t>knowledge and experience both within </a:t>
            </a:r>
          </a:p>
          <a:p>
            <a:r>
              <a:rPr lang="en-US" sz="3600" dirty="0">
                <a:solidFill>
                  <a:schemeClr val="tx1"/>
                </a:solidFill>
              </a:rPr>
              <a:t>King’s and externally across the wider</a:t>
            </a:r>
          </a:p>
          <a:p>
            <a:r>
              <a:rPr lang="en-US" sz="3600" dirty="0">
                <a:solidFill>
                  <a:schemeClr val="tx1"/>
                </a:solidFill>
              </a:rPr>
              <a:t>healthcare sector. </a:t>
            </a:r>
          </a:p>
          <a:p>
            <a:endParaRPr lang="en-US" sz="1600" dirty="0">
              <a:solidFill>
                <a:schemeClr val="tx1"/>
              </a:solidFill>
            </a:endParaRPr>
          </a:p>
          <a:p>
            <a:r>
              <a:rPr lang="en-US" sz="3600" dirty="0">
                <a:solidFill>
                  <a:schemeClr val="tx1"/>
                </a:solidFill>
              </a:rPr>
              <a:t>The establishment of the HERALD institutional repository for King’s staff aims to</a:t>
            </a:r>
          </a:p>
          <a:p>
            <a:pPr marL="571500" indent="-571500">
              <a:buFont typeface="Arial" panose="020B0604020202020204" pitchFamily="34" charset="0"/>
              <a:buChar char="•"/>
            </a:pPr>
            <a:r>
              <a:rPr lang="en-US" sz="3600" dirty="0">
                <a:solidFill>
                  <a:schemeClr val="tx1"/>
                </a:solidFill>
              </a:rPr>
              <a:t>Increase visibility and </a:t>
            </a:r>
            <a:r>
              <a:rPr lang="en-US" sz="3600" b="1" dirty="0">
                <a:solidFill>
                  <a:schemeClr val="tx1"/>
                </a:solidFill>
              </a:rPr>
              <a:t>access to publications </a:t>
            </a:r>
            <a:r>
              <a:rPr lang="en-US" sz="3600" dirty="0">
                <a:solidFill>
                  <a:schemeClr val="tx1"/>
                </a:solidFill>
              </a:rPr>
              <a:t>authored by King’s staff</a:t>
            </a:r>
          </a:p>
          <a:p>
            <a:pPr marL="571500" indent="-571500">
              <a:buFont typeface="Arial" panose="020B0604020202020204" pitchFamily="34" charset="0"/>
              <a:buChar char="•"/>
            </a:pPr>
            <a:r>
              <a:rPr lang="en-US" sz="3600" dirty="0">
                <a:solidFill>
                  <a:schemeClr val="tx1"/>
                </a:solidFill>
              </a:rPr>
              <a:t>Enhance </a:t>
            </a:r>
            <a:r>
              <a:rPr lang="en-US" sz="3600" b="1" dirty="0">
                <a:solidFill>
                  <a:schemeClr val="tx1"/>
                </a:solidFill>
              </a:rPr>
              <a:t>knowledge sharing </a:t>
            </a:r>
            <a:r>
              <a:rPr lang="en-US" sz="3600" dirty="0">
                <a:solidFill>
                  <a:schemeClr val="tx1"/>
                </a:solidFill>
              </a:rPr>
              <a:t>and </a:t>
            </a:r>
            <a:r>
              <a:rPr lang="en-US" sz="3600" b="1" dirty="0">
                <a:solidFill>
                  <a:schemeClr val="tx1"/>
                </a:solidFill>
              </a:rPr>
              <a:t>patient outcomes </a:t>
            </a:r>
            <a:r>
              <a:rPr lang="en-US" sz="3600" dirty="0">
                <a:solidFill>
                  <a:schemeClr val="tx1"/>
                </a:solidFill>
              </a:rPr>
              <a:t>within King’s</a:t>
            </a:r>
          </a:p>
          <a:p>
            <a:endParaRPr lang="en-US" sz="1600" b="1" dirty="0">
              <a:solidFill>
                <a:schemeClr val="tx1"/>
              </a:solidFill>
            </a:endParaRPr>
          </a:p>
          <a:p>
            <a:r>
              <a:rPr lang="en-US" sz="3600" b="1" dirty="0">
                <a:solidFill>
                  <a:schemeClr val="tx1"/>
                </a:solidFill>
              </a:rPr>
              <a:t>Measures</a:t>
            </a:r>
            <a:r>
              <a:rPr lang="en-US" sz="3600" dirty="0">
                <a:solidFill>
                  <a:schemeClr val="tx1"/>
                </a:solidFill>
              </a:rPr>
              <a:t>: </a:t>
            </a:r>
            <a:r>
              <a:rPr lang="en-GB" sz="3600" dirty="0">
                <a:solidFill>
                  <a:schemeClr val="tx1"/>
                </a:solidFill>
              </a:rPr>
              <a:t>Measuring research output can involve a mix of quantitative metrics and qualitative assessment to evaluate productivity and impact. HERALD will provide quantitative date through the number of articles and additional resources that have been included as well as the actual usage data relating to specific collections and resource types.</a:t>
            </a:r>
            <a:endParaRPr lang="en-GB" sz="1600" dirty="0">
              <a:solidFill>
                <a:schemeClr val="tx1"/>
              </a:solidFill>
            </a:endParaRPr>
          </a:p>
          <a:p>
            <a:r>
              <a:rPr lang="en-GB" sz="1600" dirty="0">
                <a:solidFill>
                  <a:schemeClr val="tx1"/>
                </a:solidFill>
              </a:rPr>
              <a:t> </a:t>
            </a:r>
          </a:p>
          <a:p>
            <a:r>
              <a:rPr lang="en-GB" sz="3600" dirty="0">
                <a:solidFill>
                  <a:schemeClr val="tx1"/>
                </a:solidFill>
              </a:rPr>
              <a:t>Quantitative data will need to be supplemented by qualitative data gathered through a combination of staff engagement and feedback.</a:t>
            </a:r>
          </a:p>
        </p:txBody>
      </p:sp>
      <p:sp>
        <p:nvSpPr>
          <p:cNvPr id="15" name="Rectangle 14">
            <a:extLst>
              <a:ext uri="{FF2B5EF4-FFF2-40B4-BE49-F238E27FC236}">
                <a16:creationId xmlns:a16="http://schemas.microsoft.com/office/drawing/2014/main" id="{AB94CFE1-9BAA-63C8-AF58-AB02BD1E004B}"/>
              </a:ext>
            </a:extLst>
          </p:cNvPr>
          <p:cNvSpPr/>
          <p:nvPr/>
        </p:nvSpPr>
        <p:spPr>
          <a:xfrm>
            <a:off x="16828256" y="5104928"/>
            <a:ext cx="10932716" cy="10410842"/>
          </a:xfrm>
          <a:prstGeom prst="rect">
            <a:avLst/>
          </a:prstGeom>
          <a:solidFill>
            <a:schemeClr val="bg1"/>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r>
              <a:rPr lang="en-US" sz="3600" dirty="0">
                <a:solidFill>
                  <a:schemeClr val="tx1"/>
                </a:solidFill>
              </a:rPr>
              <a:t>King’s College Hospital staff have published in excess of 1,000 journal articles every year since 2020. This does not include</a:t>
            </a:r>
          </a:p>
          <a:p>
            <a:r>
              <a:rPr lang="en-US" sz="3600" dirty="0">
                <a:solidFill>
                  <a:schemeClr val="tx1"/>
                </a:solidFill>
              </a:rPr>
              <a:t>“grey literature” </a:t>
            </a:r>
          </a:p>
          <a:p>
            <a:r>
              <a:rPr lang="en-US" sz="3600" dirty="0">
                <a:solidFill>
                  <a:schemeClr val="tx1"/>
                </a:solidFill>
              </a:rPr>
              <a:t>such as </a:t>
            </a:r>
          </a:p>
          <a:p>
            <a:r>
              <a:rPr lang="en-US" sz="3600" dirty="0">
                <a:solidFill>
                  <a:schemeClr val="tx1"/>
                </a:solidFill>
              </a:rPr>
              <a:t>unpublished</a:t>
            </a:r>
          </a:p>
          <a:p>
            <a:r>
              <a:rPr lang="en-US" sz="3600" dirty="0">
                <a:solidFill>
                  <a:schemeClr val="tx1"/>
                </a:solidFill>
              </a:rPr>
              <a:t>presentations, </a:t>
            </a:r>
          </a:p>
          <a:p>
            <a:r>
              <a:rPr lang="en-US" sz="3600" dirty="0">
                <a:solidFill>
                  <a:schemeClr val="tx1"/>
                </a:solidFill>
              </a:rPr>
              <a:t>posters and</a:t>
            </a:r>
          </a:p>
          <a:p>
            <a:r>
              <a:rPr lang="en-US" sz="3600" dirty="0">
                <a:solidFill>
                  <a:schemeClr val="tx1"/>
                </a:solidFill>
              </a:rPr>
              <a:t>reports.</a:t>
            </a:r>
          </a:p>
          <a:p>
            <a:endParaRPr lang="en-US" sz="2000" dirty="0">
              <a:solidFill>
                <a:schemeClr val="tx1"/>
              </a:solidFill>
            </a:endParaRPr>
          </a:p>
          <a:p>
            <a:r>
              <a:rPr lang="en-GB" sz="3600" dirty="0">
                <a:solidFill>
                  <a:schemeClr val="tx1"/>
                </a:solidFill>
              </a:rPr>
              <a:t>Institutional</a:t>
            </a:r>
          </a:p>
          <a:p>
            <a:r>
              <a:rPr lang="en-GB" sz="3600" dirty="0">
                <a:solidFill>
                  <a:schemeClr val="tx1"/>
                </a:solidFill>
              </a:rPr>
              <a:t>NHS repositories</a:t>
            </a:r>
          </a:p>
          <a:p>
            <a:r>
              <a:rPr lang="en-GB" sz="3600" dirty="0">
                <a:solidFill>
                  <a:schemeClr val="tx1"/>
                </a:solidFill>
              </a:rPr>
              <a:t>offer significant advantages by </a:t>
            </a:r>
            <a:r>
              <a:rPr lang="en-GB" sz="3600" b="1" dirty="0">
                <a:solidFill>
                  <a:schemeClr val="tx1"/>
                </a:solidFill>
              </a:rPr>
              <a:t>capturing</a:t>
            </a:r>
            <a:r>
              <a:rPr lang="en-GB" sz="3600" dirty="0">
                <a:solidFill>
                  <a:schemeClr val="tx1"/>
                </a:solidFill>
              </a:rPr>
              <a:t>, </a:t>
            </a:r>
            <a:r>
              <a:rPr lang="en-GB" sz="3600" b="1" dirty="0">
                <a:solidFill>
                  <a:schemeClr val="tx1"/>
                </a:solidFill>
              </a:rPr>
              <a:t>storing</a:t>
            </a:r>
            <a:r>
              <a:rPr lang="en-GB" sz="3600" dirty="0">
                <a:solidFill>
                  <a:schemeClr val="tx1"/>
                </a:solidFill>
              </a:rPr>
              <a:t>, and </a:t>
            </a:r>
            <a:r>
              <a:rPr lang="en-GB" sz="3600" b="1" dirty="0">
                <a:solidFill>
                  <a:schemeClr val="tx1"/>
                </a:solidFill>
              </a:rPr>
              <a:t>sharing</a:t>
            </a:r>
            <a:r>
              <a:rPr lang="en-GB" sz="3600" dirty="0">
                <a:solidFill>
                  <a:schemeClr val="tx1"/>
                </a:solidFill>
              </a:rPr>
              <a:t> the </a:t>
            </a:r>
            <a:r>
              <a:rPr lang="en-GB" sz="3600" b="1" dirty="0">
                <a:solidFill>
                  <a:schemeClr val="tx1"/>
                </a:solidFill>
              </a:rPr>
              <a:t>knowledge</a:t>
            </a:r>
            <a:r>
              <a:rPr lang="en-GB" sz="3600" dirty="0">
                <a:solidFill>
                  <a:schemeClr val="tx1"/>
                </a:solidFill>
              </a:rPr>
              <a:t> output of the organisation, such as research, audits, policies, and quality improvement reports. Repositories increase the visibility of research and drive knowledge management across Trusts whilst preventing duplication of effort and the loss of "grey literature”.</a:t>
            </a:r>
          </a:p>
        </p:txBody>
      </p:sp>
      <p:sp>
        <p:nvSpPr>
          <p:cNvPr id="16" name="Rectangle 15">
            <a:extLst>
              <a:ext uri="{FF2B5EF4-FFF2-40B4-BE49-F238E27FC236}">
                <a16:creationId xmlns:a16="http://schemas.microsoft.com/office/drawing/2014/main" id="{28D2982F-777D-82CF-7EAD-024447F56D1E}"/>
              </a:ext>
            </a:extLst>
          </p:cNvPr>
          <p:cNvSpPr/>
          <p:nvPr/>
        </p:nvSpPr>
        <p:spPr>
          <a:xfrm>
            <a:off x="28125668" y="5104444"/>
            <a:ext cx="14294540" cy="10410841"/>
          </a:xfrm>
          <a:prstGeom prst="rect">
            <a:avLst/>
          </a:prstGeom>
          <a:solidFill>
            <a:schemeClr val="bg1"/>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buNone/>
            </a:pPr>
            <a:r>
              <a:rPr lang="en-US" sz="3600" dirty="0">
                <a:solidFill>
                  <a:schemeClr val="tx1"/>
                </a:solidFill>
              </a:rPr>
              <a:t>Previous projects at King’s have sought to share </a:t>
            </a:r>
            <a:r>
              <a:rPr lang="en-US" sz="3600" dirty="0" err="1">
                <a:solidFill>
                  <a:schemeClr val="tx1"/>
                </a:solidFill>
              </a:rPr>
              <a:t>organisational</a:t>
            </a:r>
            <a:r>
              <a:rPr lang="en-US" sz="3600" dirty="0">
                <a:solidFill>
                  <a:schemeClr val="tx1"/>
                </a:solidFill>
              </a:rPr>
              <a:t> knowledge with limited success. These have included the </a:t>
            </a:r>
            <a:r>
              <a:rPr lang="en-US" sz="3600" i="1" dirty="0">
                <a:solidFill>
                  <a:schemeClr val="tx1"/>
                </a:solidFill>
              </a:rPr>
              <a:t>Articles by King’s </a:t>
            </a:r>
            <a:r>
              <a:rPr lang="en-US" sz="3600" i="1" dirty="0" err="1">
                <a:solidFill>
                  <a:schemeClr val="tx1"/>
                </a:solidFill>
              </a:rPr>
              <a:t>Kwiki</a:t>
            </a:r>
            <a:r>
              <a:rPr lang="en-US" sz="3600" i="1" dirty="0">
                <a:solidFill>
                  <a:schemeClr val="tx1"/>
                </a:solidFill>
              </a:rPr>
              <a:t> page </a:t>
            </a:r>
            <a:r>
              <a:rPr lang="en-US" sz="3600" dirty="0">
                <a:solidFill>
                  <a:schemeClr val="tx1"/>
                </a:solidFill>
              </a:rPr>
              <a:t>(limited navigation, not user friendly); </a:t>
            </a:r>
            <a:r>
              <a:rPr lang="en-US" sz="3600" i="1" dirty="0" err="1">
                <a:solidFill>
                  <a:schemeClr val="tx1"/>
                </a:solidFill>
              </a:rPr>
              <a:t>KingsWeb</a:t>
            </a:r>
            <a:r>
              <a:rPr lang="en-US" sz="3600" i="1" dirty="0">
                <a:solidFill>
                  <a:schemeClr val="tx1"/>
                </a:solidFill>
              </a:rPr>
              <a:t> Live Publications </a:t>
            </a:r>
            <a:r>
              <a:rPr lang="en-US" sz="3600" dirty="0">
                <a:solidFill>
                  <a:schemeClr val="tx1"/>
                </a:solidFill>
              </a:rPr>
              <a:t>on the Quality Improvement  SharePoint platform (access on demand, no search functionality); </a:t>
            </a:r>
            <a:r>
              <a:rPr lang="en-US" sz="3600" i="1" dirty="0">
                <a:solidFill>
                  <a:schemeClr val="tx1"/>
                </a:solidFill>
              </a:rPr>
              <a:t>Individual article promotion </a:t>
            </a:r>
            <a:r>
              <a:rPr lang="en-US" sz="3600" dirty="0">
                <a:solidFill>
                  <a:schemeClr val="tx1"/>
                </a:solidFill>
              </a:rPr>
              <a:t>via </a:t>
            </a:r>
            <a:r>
              <a:rPr lang="en-US" sz="3600" dirty="0" err="1">
                <a:solidFill>
                  <a:schemeClr val="tx1"/>
                </a:solidFill>
              </a:rPr>
              <a:t>KingsWeb</a:t>
            </a:r>
            <a:r>
              <a:rPr lang="en-US" sz="3600" dirty="0">
                <a:solidFill>
                  <a:schemeClr val="tx1"/>
                </a:solidFill>
              </a:rPr>
              <a:t> (time intensive, unstructured) and </a:t>
            </a:r>
          </a:p>
          <a:p>
            <a:pPr>
              <a:buNone/>
            </a:pPr>
            <a:r>
              <a:rPr lang="en-US" sz="3600" i="1" dirty="0">
                <a:solidFill>
                  <a:schemeClr val="tx1"/>
                </a:solidFill>
              </a:rPr>
              <a:t>Focus on King’s </a:t>
            </a:r>
            <a:r>
              <a:rPr lang="en-US" sz="3600" dirty="0">
                <a:solidFill>
                  <a:schemeClr val="tx1"/>
                </a:solidFill>
              </a:rPr>
              <a:t>Current Awareness alert </a:t>
            </a:r>
          </a:p>
          <a:p>
            <a:pPr>
              <a:buNone/>
            </a:pPr>
            <a:r>
              <a:rPr lang="en-US" sz="3600" dirty="0">
                <a:solidFill>
                  <a:schemeClr val="tx1"/>
                </a:solidFill>
              </a:rPr>
              <a:t>(selected articles, no search functionality). </a:t>
            </a:r>
          </a:p>
          <a:p>
            <a:pPr>
              <a:buNone/>
            </a:pPr>
            <a:r>
              <a:rPr lang="en-US" sz="3600" dirty="0">
                <a:solidFill>
                  <a:schemeClr val="tx1"/>
                </a:solidFill>
              </a:rPr>
              <a:t>Critically none of these are available externally,</a:t>
            </a:r>
          </a:p>
          <a:p>
            <a:pPr>
              <a:buNone/>
            </a:pPr>
            <a:r>
              <a:rPr lang="en-US" sz="3600" dirty="0">
                <a:solidFill>
                  <a:schemeClr val="tx1"/>
                </a:solidFill>
              </a:rPr>
              <a:t>provide effective search functionality or any </a:t>
            </a:r>
          </a:p>
          <a:p>
            <a:pPr>
              <a:buNone/>
            </a:pPr>
            <a:r>
              <a:rPr lang="en-US" sz="3600" dirty="0">
                <a:solidFill>
                  <a:schemeClr val="tx1"/>
                </a:solidFill>
              </a:rPr>
              <a:t>meaningful statistical data .</a:t>
            </a:r>
          </a:p>
          <a:p>
            <a:pPr>
              <a:buNone/>
            </a:pPr>
            <a:endParaRPr lang="en-US" sz="1600" dirty="0">
              <a:solidFill>
                <a:schemeClr val="tx1"/>
              </a:solidFill>
            </a:endParaRPr>
          </a:p>
          <a:p>
            <a:pPr>
              <a:buNone/>
            </a:pPr>
            <a:r>
              <a:rPr lang="en-US" sz="3600" dirty="0">
                <a:solidFill>
                  <a:schemeClr val="tx1"/>
                </a:solidFill>
              </a:rPr>
              <a:t>A scoping exercise of existing NHS </a:t>
            </a:r>
          </a:p>
          <a:p>
            <a:pPr>
              <a:buNone/>
            </a:pPr>
            <a:r>
              <a:rPr lang="en-US" sz="3600" dirty="0">
                <a:solidFill>
                  <a:schemeClr val="tx1"/>
                </a:solidFill>
              </a:rPr>
              <a:t>Repositories* identified </a:t>
            </a:r>
            <a:r>
              <a:rPr lang="en-US" sz="3600" dirty="0" err="1">
                <a:solidFill>
                  <a:schemeClr val="tx1"/>
                </a:solidFill>
              </a:rPr>
              <a:t>DSpace</a:t>
            </a:r>
            <a:r>
              <a:rPr lang="en-US" sz="3600" dirty="0">
                <a:solidFill>
                  <a:schemeClr val="tx1"/>
                </a:solidFill>
              </a:rPr>
              <a:t> as a viable </a:t>
            </a:r>
          </a:p>
          <a:p>
            <a:pPr>
              <a:buNone/>
            </a:pPr>
            <a:r>
              <a:rPr lang="en-US" sz="3600" dirty="0">
                <a:solidFill>
                  <a:schemeClr val="tx1"/>
                </a:solidFill>
              </a:rPr>
              <a:t>option meeting key criteria. NHSE facilitated a </a:t>
            </a:r>
          </a:p>
          <a:p>
            <a:pPr>
              <a:buNone/>
            </a:pPr>
            <a:r>
              <a:rPr lang="en-US" sz="3600" dirty="0">
                <a:solidFill>
                  <a:schemeClr val="tx1"/>
                </a:solidFill>
              </a:rPr>
              <a:t>partnership between King’s, NELFT and Bart’s </a:t>
            </a:r>
          </a:p>
          <a:p>
            <a:pPr>
              <a:buNone/>
            </a:pPr>
            <a:r>
              <a:rPr lang="en-US" sz="3600" dirty="0">
                <a:solidFill>
                  <a:schemeClr val="tx1"/>
                </a:solidFill>
              </a:rPr>
              <a:t>with a view to developing a </a:t>
            </a:r>
            <a:r>
              <a:rPr lang="en-US" sz="3600" b="1" dirty="0">
                <a:solidFill>
                  <a:schemeClr val="tx1"/>
                </a:solidFill>
              </a:rPr>
              <a:t>London-wide </a:t>
            </a:r>
          </a:p>
          <a:p>
            <a:pPr>
              <a:buNone/>
            </a:pPr>
            <a:r>
              <a:rPr lang="en-US" sz="3600" b="1" dirty="0">
                <a:solidFill>
                  <a:schemeClr val="tx1"/>
                </a:solidFill>
              </a:rPr>
              <a:t>Repository</a:t>
            </a:r>
            <a:r>
              <a:rPr lang="en-US" sz="3600" dirty="0">
                <a:solidFill>
                  <a:schemeClr val="tx1"/>
                </a:solidFill>
              </a:rPr>
              <a:t> hosted by </a:t>
            </a:r>
            <a:r>
              <a:rPr lang="en-US" sz="3600" dirty="0" err="1">
                <a:solidFill>
                  <a:schemeClr val="tx1"/>
                </a:solidFill>
              </a:rPr>
              <a:t>Atmire</a:t>
            </a:r>
            <a:r>
              <a:rPr lang="en-US" sz="3600" dirty="0">
                <a:solidFill>
                  <a:schemeClr val="tx1"/>
                </a:solidFill>
              </a:rPr>
              <a:t>.</a:t>
            </a:r>
            <a:endParaRPr lang="en-US" sz="1600" b="1" dirty="0">
              <a:solidFill>
                <a:schemeClr val="tx1"/>
              </a:solidFill>
            </a:endParaRPr>
          </a:p>
          <a:p>
            <a:pPr>
              <a:buNone/>
            </a:pPr>
            <a:endParaRPr lang="en-US" sz="1600" b="1" dirty="0">
              <a:solidFill>
                <a:schemeClr val="tx1"/>
              </a:solidFill>
            </a:endParaRPr>
          </a:p>
          <a:p>
            <a:pPr>
              <a:buNone/>
            </a:pPr>
            <a:endParaRPr lang="en-US" sz="1600" b="1" dirty="0">
              <a:solidFill>
                <a:schemeClr val="tx1"/>
              </a:solidFill>
            </a:endParaRPr>
          </a:p>
          <a:p>
            <a:pPr>
              <a:buNone/>
            </a:pPr>
            <a:r>
              <a:rPr lang="en-US" sz="1600" b="1" dirty="0">
                <a:solidFill>
                  <a:schemeClr val="tx1"/>
                </a:solidFill>
              </a:rPr>
              <a:t>* </a:t>
            </a:r>
            <a:r>
              <a:rPr lang="en-US" dirty="0">
                <a:solidFill>
                  <a:schemeClr val="tx1"/>
                </a:solidFill>
              </a:rPr>
              <a:t>NHSE Institutional Repository Database </a:t>
            </a:r>
            <a:r>
              <a:rPr lang="en-US" sz="1100" dirty="0">
                <a:solidFill>
                  <a:srgbClr val="005EB8"/>
                </a:solidFill>
                <a:hlinkClick r:id="rId5">
                  <a:extLst>
                    <a:ext uri="{A12FA001-AC4F-418D-AE19-62706E023703}">
                      <ahyp:hlinkClr xmlns:ahyp="http://schemas.microsoft.com/office/drawing/2018/hyperlinkcolor" val="tx"/>
                    </a:ext>
                  </a:extLst>
                </a:hlinkClick>
              </a:rPr>
              <a:t>https://library.hee.nhs.uk/resources/open-access/institutional-repositories-database</a:t>
            </a:r>
            <a:r>
              <a:rPr lang="en-US" sz="1100" dirty="0">
                <a:solidFill>
                  <a:srgbClr val="005EB8"/>
                </a:solidFill>
              </a:rPr>
              <a:t> </a:t>
            </a:r>
          </a:p>
          <a:p>
            <a:pPr>
              <a:buNone/>
            </a:pPr>
            <a:endParaRPr lang="en-US" sz="3600" b="1" dirty="0">
              <a:solidFill>
                <a:schemeClr val="tx1"/>
              </a:solidFill>
            </a:endParaRPr>
          </a:p>
          <a:p>
            <a:pPr>
              <a:buNone/>
            </a:pPr>
            <a:endParaRPr lang="en-US" sz="3600" b="1" dirty="0">
              <a:solidFill>
                <a:schemeClr val="tx1"/>
              </a:solidFill>
            </a:endParaRPr>
          </a:p>
        </p:txBody>
      </p:sp>
      <p:sp>
        <p:nvSpPr>
          <p:cNvPr id="17" name="Rectangle 16">
            <a:extLst>
              <a:ext uri="{FF2B5EF4-FFF2-40B4-BE49-F238E27FC236}">
                <a16:creationId xmlns:a16="http://schemas.microsoft.com/office/drawing/2014/main" id="{433FE0D8-C4C6-A45A-28EE-ECEB7183139E}"/>
              </a:ext>
            </a:extLst>
          </p:cNvPr>
          <p:cNvSpPr/>
          <p:nvPr/>
        </p:nvSpPr>
        <p:spPr>
          <a:xfrm>
            <a:off x="273742" y="18169867"/>
            <a:ext cx="15925770" cy="11611439"/>
          </a:xfrm>
          <a:prstGeom prst="rect">
            <a:avLst/>
          </a:prstGeom>
          <a:solidFill>
            <a:schemeClr val="bg1"/>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a:buNone/>
            </a:pPr>
            <a:r>
              <a:rPr lang="en-US" b="1" dirty="0"/>
              <a:t>What quality improvement methods helped guide your work?</a:t>
            </a:r>
            <a:endParaRPr lang="en-US" dirty="0"/>
          </a:p>
          <a:p>
            <a:r>
              <a:rPr lang="en-US" sz="3600" b="1" dirty="0" err="1">
                <a:solidFill>
                  <a:schemeClr val="tx1"/>
                </a:solidFill>
              </a:rPr>
              <a:t>DSpace</a:t>
            </a:r>
            <a:r>
              <a:rPr lang="en-US" sz="3600" b="1" dirty="0">
                <a:solidFill>
                  <a:schemeClr val="tx1"/>
                </a:solidFill>
              </a:rPr>
              <a:t> </a:t>
            </a:r>
            <a:r>
              <a:rPr lang="en-GB" sz="3600" dirty="0">
                <a:solidFill>
                  <a:schemeClr val="tx1"/>
                </a:solidFill>
              </a:rPr>
              <a:t>is a widely used, open-source</a:t>
            </a:r>
          </a:p>
          <a:p>
            <a:r>
              <a:rPr lang="en-GB" sz="3600" dirty="0">
                <a:solidFill>
                  <a:schemeClr val="tx1"/>
                </a:solidFill>
              </a:rPr>
              <a:t>repository software that </a:t>
            </a:r>
            <a:r>
              <a:rPr lang="en-GB" sz="3600" b="1" dirty="0">
                <a:solidFill>
                  <a:schemeClr val="tx1"/>
                </a:solidFill>
              </a:rPr>
              <a:t>captures</a:t>
            </a:r>
            <a:r>
              <a:rPr lang="en-GB" sz="3600" dirty="0">
                <a:solidFill>
                  <a:schemeClr val="tx1"/>
                </a:solidFill>
              </a:rPr>
              <a:t>, </a:t>
            </a:r>
            <a:r>
              <a:rPr lang="en-GB" sz="3600" b="1" dirty="0">
                <a:solidFill>
                  <a:schemeClr val="tx1"/>
                </a:solidFill>
              </a:rPr>
              <a:t>stores</a:t>
            </a:r>
            <a:r>
              <a:rPr lang="en-GB" sz="3600" dirty="0">
                <a:solidFill>
                  <a:schemeClr val="tx1"/>
                </a:solidFill>
              </a:rPr>
              <a:t>, </a:t>
            </a:r>
          </a:p>
          <a:p>
            <a:r>
              <a:rPr lang="en-GB" sz="3600" b="1" dirty="0">
                <a:solidFill>
                  <a:schemeClr val="tx1"/>
                </a:solidFill>
              </a:rPr>
              <a:t>indexes</a:t>
            </a:r>
            <a:r>
              <a:rPr lang="en-GB" sz="3600" dirty="0">
                <a:solidFill>
                  <a:schemeClr val="tx1"/>
                </a:solidFill>
              </a:rPr>
              <a:t>, </a:t>
            </a:r>
            <a:r>
              <a:rPr lang="en-GB" sz="3600" b="1" dirty="0">
                <a:solidFill>
                  <a:schemeClr val="tx1"/>
                </a:solidFill>
              </a:rPr>
              <a:t>preserves</a:t>
            </a:r>
            <a:r>
              <a:rPr lang="en-GB" sz="3600" dirty="0">
                <a:solidFill>
                  <a:schemeClr val="tx1"/>
                </a:solidFill>
              </a:rPr>
              <a:t>, and </a:t>
            </a:r>
            <a:r>
              <a:rPr lang="en-GB" sz="3600" b="1" dirty="0">
                <a:solidFill>
                  <a:schemeClr val="tx1"/>
                </a:solidFill>
              </a:rPr>
              <a:t>redistributes digital </a:t>
            </a:r>
          </a:p>
          <a:p>
            <a:r>
              <a:rPr lang="en-GB" sz="3600" b="1" dirty="0">
                <a:solidFill>
                  <a:schemeClr val="tx1"/>
                </a:solidFill>
              </a:rPr>
              <a:t>research material</a:t>
            </a:r>
            <a:r>
              <a:rPr lang="en-GB" sz="3600" dirty="0">
                <a:solidFill>
                  <a:schemeClr val="tx1"/>
                </a:solidFill>
              </a:rPr>
              <a:t>. It acts as an institutional </a:t>
            </a:r>
          </a:p>
          <a:p>
            <a:r>
              <a:rPr lang="en-GB" sz="3600" dirty="0">
                <a:solidFill>
                  <a:schemeClr val="tx1"/>
                </a:solidFill>
              </a:rPr>
              <a:t>repository for universities, libraries, and </a:t>
            </a:r>
          </a:p>
          <a:p>
            <a:r>
              <a:rPr lang="en-GB" sz="3600" dirty="0">
                <a:solidFill>
                  <a:schemeClr val="tx1"/>
                </a:solidFill>
              </a:rPr>
              <a:t>research organizations to manage digital </a:t>
            </a:r>
          </a:p>
          <a:p>
            <a:r>
              <a:rPr lang="en-GB" sz="3600" dirty="0">
                <a:solidFill>
                  <a:schemeClr val="tx1"/>
                </a:solidFill>
              </a:rPr>
              <a:t>content, including scholarly publications, </a:t>
            </a:r>
          </a:p>
          <a:p>
            <a:r>
              <a:rPr lang="en-GB" sz="3600" dirty="0">
                <a:solidFill>
                  <a:schemeClr val="tx1"/>
                </a:solidFill>
              </a:rPr>
              <a:t>datasets, and multimedia.</a:t>
            </a:r>
            <a:endParaRPr lang="en-US" sz="3600" dirty="0">
              <a:solidFill>
                <a:schemeClr val="tx1"/>
              </a:solidFill>
            </a:endParaRPr>
          </a:p>
          <a:p>
            <a:endParaRPr lang="en-US" sz="3600" b="1" dirty="0">
              <a:solidFill>
                <a:schemeClr val="tx1"/>
              </a:solidFill>
            </a:endParaRPr>
          </a:p>
          <a:p>
            <a:r>
              <a:rPr lang="en-US" sz="3600" b="1" dirty="0">
                <a:solidFill>
                  <a:schemeClr val="tx1"/>
                </a:solidFill>
              </a:rPr>
              <a:t>PDSA Cycle  </a:t>
            </a:r>
          </a:p>
          <a:p>
            <a:r>
              <a:rPr lang="en-US" sz="3600" dirty="0">
                <a:solidFill>
                  <a:schemeClr val="tx1"/>
                </a:solidFill>
              </a:rPr>
              <a:t>The Plan Do Study Act Cycle </a:t>
            </a:r>
            <a:r>
              <a:rPr lang="en-GB" sz="3600" dirty="0">
                <a:solidFill>
                  <a:schemeClr val="tx1"/>
                </a:solidFill>
              </a:rPr>
              <a:t>four-stage</a:t>
            </a:r>
          </a:p>
          <a:p>
            <a:r>
              <a:rPr lang="en-GB" sz="3600" dirty="0">
                <a:solidFill>
                  <a:schemeClr val="tx1"/>
                </a:solidFill>
              </a:rPr>
              <a:t>problem-solving model is being used to help</a:t>
            </a:r>
          </a:p>
          <a:p>
            <a:r>
              <a:rPr lang="en-GB" sz="3600" dirty="0">
                <a:solidFill>
                  <a:schemeClr val="tx1"/>
                </a:solidFill>
              </a:rPr>
              <a:t>monitor the implementation of the </a:t>
            </a:r>
          </a:p>
          <a:p>
            <a:r>
              <a:rPr lang="en-GB" sz="3600" dirty="0">
                <a:solidFill>
                  <a:schemeClr val="tx1"/>
                </a:solidFill>
              </a:rPr>
              <a:t>HERALD institutional repository.</a:t>
            </a:r>
          </a:p>
          <a:p>
            <a:endParaRPr lang="en-GB" dirty="0">
              <a:solidFill>
                <a:schemeClr val="tx1"/>
              </a:solidFill>
            </a:endParaRPr>
          </a:p>
          <a:p>
            <a:r>
              <a:rPr lang="en-GB" sz="3600" dirty="0">
                <a:solidFill>
                  <a:schemeClr val="tx1"/>
                </a:solidFill>
              </a:rPr>
              <a:t>The process is currently within the</a:t>
            </a:r>
          </a:p>
          <a:p>
            <a:r>
              <a:rPr lang="en-GB" sz="3600" dirty="0">
                <a:solidFill>
                  <a:schemeClr val="tx1"/>
                </a:solidFill>
              </a:rPr>
              <a:t>‘Do’ stage following the design and</a:t>
            </a:r>
          </a:p>
          <a:p>
            <a:r>
              <a:rPr lang="en-GB" sz="3600" dirty="0">
                <a:solidFill>
                  <a:schemeClr val="tx1"/>
                </a:solidFill>
              </a:rPr>
              <a:t>launch of the repository. Data is </a:t>
            </a:r>
          </a:p>
          <a:p>
            <a:r>
              <a:rPr lang="en-GB" sz="3600" dirty="0">
                <a:solidFill>
                  <a:schemeClr val="tx1"/>
                </a:solidFill>
              </a:rPr>
              <a:t>currently being collected which </a:t>
            </a:r>
          </a:p>
          <a:p>
            <a:r>
              <a:rPr lang="en-GB" sz="3600" dirty="0">
                <a:solidFill>
                  <a:schemeClr val="tx1"/>
                </a:solidFill>
              </a:rPr>
              <a:t>will be analysed and reviewed.</a:t>
            </a:r>
          </a:p>
          <a:p>
            <a:endParaRPr lang="en-GB" sz="3600" dirty="0">
              <a:solidFill>
                <a:schemeClr val="tx1"/>
              </a:solidFill>
            </a:endParaRPr>
          </a:p>
          <a:p>
            <a:r>
              <a:rPr lang="en-GB" sz="3600" dirty="0">
                <a:solidFill>
                  <a:schemeClr val="tx1"/>
                </a:solidFill>
              </a:rPr>
              <a:t>                            </a:t>
            </a:r>
            <a:endParaRPr lang="en-US" sz="3600" dirty="0">
              <a:solidFill>
                <a:schemeClr val="tx1"/>
              </a:solidFill>
            </a:endParaRPr>
          </a:p>
          <a:p>
            <a:pPr>
              <a:buFont typeface="Arial" panose="020B0604020202020204" pitchFamily="34" charset="0"/>
              <a:buChar char="•"/>
            </a:pPr>
            <a:endParaRPr lang="en-US" sz="3600" dirty="0">
              <a:solidFill>
                <a:schemeClr val="bg1">
                  <a:lumMod val="65000"/>
                </a:schemeClr>
              </a:solidFill>
              <a:latin typeface="Aptos"/>
              <a:cs typeface="Arial" panose="020B0604020202020204" pitchFamily="34" charset="0"/>
            </a:endParaRPr>
          </a:p>
          <a:p>
            <a:pPr>
              <a:buFont typeface="Arial" panose="020B0604020202020204" pitchFamily="34" charset="0"/>
              <a:buChar char="•"/>
            </a:pPr>
            <a:endParaRPr lang="en-US" sz="3600" dirty="0">
              <a:solidFill>
                <a:schemeClr val="bg1">
                  <a:lumMod val="65000"/>
                </a:schemeClr>
              </a:solidFill>
              <a:latin typeface="Aptos"/>
              <a:cs typeface="Arial" panose="020B0604020202020204" pitchFamily="34" charset="0"/>
            </a:endParaRPr>
          </a:p>
          <a:p>
            <a:pPr>
              <a:buFont typeface="Arial" panose="020B0604020202020204" pitchFamily="34" charset="0"/>
              <a:buChar char="•"/>
            </a:pPr>
            <a:endParaRPr lang="en-US" sz="3600" dirty="0">
              <a:solidFill>
                <a:srgbClr val="A6A6A6"/>
              </a:solidFill>
              <a:latin typeface="Aptos" panose="02110004020202020204"/>
              <a:cs typeface="Arial" panose="020B0604020202020204" pitchFamily="34" charset="0"/>
            </a:endParaRPr>
          </a:p>
          <a:p>
            <a:endParaRPr lang="en-GB" sz="3469" i="1" dirty="0">
              <a:solidFill>
                <a:schemeClr val="bg1">
                  <a:lumMod val="75000"/>
                </a:schemeClr>
              </a:solidFill>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5AEDE3EE-98B7-7EFC-CC05-6A71D84F0CAF}"/>
              </a:ext>
            </a:extLst>
          </p:cNvPr>
          <p:cNvSpPr/>
          <p:nvPr/>
        </p:nvSpPr>
        <p:spPr>
          <a:xfrm>
            <a:off x="16662557" y="18169868"/>
            <a:ext cx="14802214" cy="11611439"/>
          </a:xfrm>
          <a:prstGeom prst="rect">
            <a:avLst/>
          </a:prstGeom>
          <a:solidFill>
            <a:schemeClr val="bg1"/>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3600" dirty="0">
                <a:solidFill>
                  <a:schemeClr val="tx1"/>
                </a:solidFill>
                <a:latin typeface="Aptos" panose="020B0004020202020204" pitchFamily="34" charset="0"/>
                <a:cs typeface="Arial" panose="020B0604020202020204" pitchFamily="34" charset="0"/>
              </a:rPr>
              <a:t>Launch: </a:t>
            </a:r>
            <a:r>
              <a:rPr lang="en-GB" sz="3600" u="sng" dirty="0">
                <a:solidFill>
                  <a:schemeClr val="tx1"/>
                </a:solidFill>
                <a:latin typeface="Aptos" panose="020B0004020202020204" pitchFamily="34" charset="0"/>
                <a:cs typeface="Arial" panose="020B0604020202020204" pitchFamily="34" charset="0"/>
              </a:rPr>
              <a:t>17</a:t>
            </a:r>
            <a:r>
              <a:rPr lang="en-GB" sz="3600" u="sng" baseline="30000" dirty="0">
                <a:solidFill>
                  <a:schemeClr val="tx1"/>
                </a:solidFill>
                <a:latin typeface="Aptos" panose="020B0004020202020204" pitchFamily="34" charset="0"/>
                <a:cs typeface="Arial" panose="020B0604020202020204" pitchFamily="34" charset="0"/>
              </a:rPr>
              <a:t>th</a:t>
            </a:r>
            <a:r>
              <a:rPr lang="en-GB" sz="3600" u="sng" dirty="0">
                <a:solidFill>
                  <a:schemeClr val="tx1"/>
                </a:solidFill>
                <a:latin typeface="Aptos" panose="020B0004020202020204" pitchFamily="34" charset="0"/>
                <a:cs typeface="Arial" panose="020B0604020202020204" pitchFamily="34" charset="0"/>
              </a:rPr>
              <a:t> April 2026</a:t>
            </a:r>
          </a:p>
          <a:p>
            <a:r>
              <a:rPr lang="en-GB" sz="3600" dirty="0">
                <a:solidFill>
                  <a:schemeClr val="tx1"/>
                </a:solidFill>
                <a:latin typeface="Aptos" panose="020B0004020202020204" pitchFamily="34" charset="0"/>
                <a:cs typeface="Arial" panose="020B0604020202020204" pitchFamily="34" charset="0"/>
              </a:rPr>
              <a:t>Number of Articles: </a:t>
            </a:r>
            <a:r>
              <a:rPr lang="en-GB" sz="3600" b="1" dirty="0">
                <a:solidFill>
                  <a:schemeClr val="tx1"/>
                </a:solidFill>
                <a:latin typeface="Aptos" panose="020B0004020202020204" pitchFamily="34" charset="0"/>
                <a:cs typeface="Arial" panose="020B0604020202020204" pitchFamily="34" charset="0"/>
              </a:rPr>
              <a:t>1373 </a:t>
            </a:r>
          </a:p>
          <a:p>
            <a:r>
              <a:rPr lang="en-GB" sz="3600" dirty="0">
                <a:solidFill>
                  <a:schemeClr val="tx1"/>
                </a:solidFill>
                <a:latin typeface="Aptos" panose="020B0004020202020204" pitchFamily="34" charset="0"/>
                <a:cs typeface="Arial" panose="020B0604020202020204" pitchFamily="34" charset="0"/>
              </a:rPr>
              <a:t>Number of posters: </a:t>
            </a:r>
            <a:r>
              <a:rPr lang="en-GB" sz="3600" b="1" dirty="0">
                <a:solidFill>
                  <a:schemeClr val="tx1"/>
                </a:solidFill>
                <a:latin typeface="Aptos" panose="020B0004020202020204" pitchFamily="34" charset="0"/>
                <a:cs typeface="Arial" panose="020B0604020202020204" pitchFamily="34" charset="0"/>
              </a:rPr>
              <a:t>9</a:t>
            </a:r>
          </a:p>
          <a:p>
            <a:r>
              <a:rPr lang="en-GB" sz="3600" dirty="0">
                <a:solidFill>
                  <a:schemeClr val="tx1"/>
                </a:solidFill>
                <a:latin typeface="Aptos" panose="020B0004020202020204" pitchFamily="34" charset="0"/>
                <a:cs typeface="Arial" panose="020B0604020202020204" pitchFamily="34" charset="0"/>
              </a:rPr>
              <a:t>Item accesses: </a:t>
            </a:r>
            <a:r>
              <a:rPr lang="en-GB" sz="3600" b="1" dirty="0">
                <a:solidFill>
                  <a:schemeClr val="tx1"/>
                </a:solidFill>
                <a:latin typeface="Aptos" panose="020B0004020202020204" pitchFamily="34" charset="0"/>
                <a:cs typeface="Arial" panose="020B0604020202020204" pitchFamily="34" charset="0"/>
              </a:rPr>
              <a:t>987</a:t>
            </a:r>
          </a:p>
          <a:p>
            <a:r>
              <a:rPr lang="en-GB" dirty="0">
                <a:solidFill>
                  <a:schemeClr val="tx1"/>
                </a:solidFill>
                <a:latin typeface="Aptos" panose="020B0004020202020204" pitchFamily="34" charset="0"/>
                <a:cs typeface="Arial" panose="020B0604020202020204" pitchFamily="34" charset="0"/>
              </a:rPr>
              <a:t>Data collected 31/5/2026</a:t>
            </a:r>
          </a:p>
          <a:p>
            <a:r>
              <a:rPr lang="en-GB" sz="3600" dirty="0">
                <a:solidFill>
                  <a:schemeClr val="tx1"/>
                </a:solidFill>
                <a:latin typeface="Aptos" panose="020B0004020202020204" pitchFamily="34" charset="0"/>
                <a:cs typeface="Arial" panose="020B0604020202020204" pitchFamily="34" charset="0"/>
              </a:rPr>
              <a:t>Promotion to</a:t>
            </a:r>
          </a:p>
          <a:p>
            <a:pPr marL="457200" indent="-457200">
              <a:buFont typeface="Arial" panose="020B0604020202020204" pitchFamily="34" charset="0"/>
              <a:buChar char="•"/>
            </a:pPr>
            <a:r>
              <a:rPr lang="en-GB" sz="3600" dirty="0" err="1">
                <a:solidFill>
                  <a:schemeClr val="tx1"/>
                </a:solidFill>
                <a:latin typeface="Aptos" panose="020B0004020202020204" pitchFamily="34" charset="0"/>
                <a:cs typeface="Arial" panose="020B0604020202020204" pitchFamily="34" charset="0"/>
              </a:rPr>
              <a:t>OpenAthens</a:t>
            </a:r>
            <a:r>
              <a:rPr lang="en-GB" sz="3600" dirty="0">
                <a:solidFill>
                  <a:schemeClr val="tx1"/>
                </a:solidFill>
                <a:latin typeface="Aptos" panose="020B0004020202020204" pitchFamily="34" charset="0"/>
                <a:cs typeface="Arial" panose="020B0604020202020204" pitchFamily="34" charset="0"/>
              </a:rPr>
              <a:t> account holders</a:t>
            </a:r>
          </a:p>
          <a:p>
            <a:pPr marL="457200" indent="-457200">
              <a:buFont typeface="Arial" panose="020B0604020202020204" pitchFamily="34" charset="0"/>
              <a:buChar char="•"/>
            </a:pPr>
            <a:r>
              <a:rPr lang="en-GB" sz="3600" dirty="0">
                <a:solidFill>
                  <a:schemeClr val="tx1"/>
                </a:solidFill>
                <a:latin typeface="Aptos" panose="020B0004020202020204" pitchFamily="34" charset="0"/>
                <a:cs typeface="Arial" panose="020B0604020202020204" pitchFamily="34" charset="0"/>
              </a:rPr>
              <a:t>Via </a:t>
            </a:r>
            <a:r>
              <a:rPr lang="en-GB" sz="3600" dirty="0" err="1">
                <a:solidFill>
                  <a:schemeClr val="tx1"/>
                </a:solidFill>
                <a:latin typeface="Aptos" panose="020B0004020202020204" pitchFamily="34" charset="0"/>
                <a:cs typeface="Arial" panose="020B0604020202020204" pitchFamily="34" charset="0"/>
              </a:rPr>
              <a:t>KingsWeb</a:t>
            </a:r>
            <a:endParaRPr lang="en-GB" sz="3600" dirty="0">
              <a:solidFill>
                <a:schemeClr val="tx1"/>
              </a:solidFill>
              <a:latin typeface="Aptos" panose="020B0004020202020204" pitchFamily="34" charset="0"/>
              <a:cs typeface="Arial" panose="020B0604020202020204" pitchFamily="34" charset="0"/>
            </a:endParaRPr>
          </a:p>
          <a:p>
            <a:pPr marL="457200" indent="-457200">
              <a:buFont typeface="Arial" panose="020B0604020202020204" pitchFamily="34" charset="0"/>
              <a:buChar char="•"/>
            </a:pPr>
            <a:r>
              <a:rPr lang="en-GB" sz="3600" dirty="0">
                <a:solidFill>
                  <a:schemeClr val="tx1"/>
                </a:solidFill>
                <a:latin typeface="Aptos" panose="020B0004020202020204" pitchFamily="34" charset="0"/>
                <a:cs typeface="Arial" panose="020B0604020202020204" pitchFamily="34" charset="0"/>
              </a:rPr>
              <a:t>Outreach to Continuous </a:t>
            </a:r>
          </a:p>
          <a:p>
            <a:r>
              <a:rPr lang="en-GB" sz="3600" dirty="0">
                <a:solidFill>
                  <a:schemeClr val="tx1"/>
                </a:solidFill>
                <a:latin typeface="Aptos" panose="020B0004020202020204" pitchFamily="34" charset="0"/>
                <a:cs typeface="Arial" panose="020B0604020202020204" pitchFamily="34" charset="0"/>
              </a:rPr>
              <a:t>     Improvement Dept.</a:t>
            </a:r>
          </a:p>
          <a:p>
            <a:pPr marL="457200" indent="-457200">
              <a:buFont typeface="Arial" panose="020B0604020202020204" pitchFamily="34" charset="0"/>
              <a:buChar char="•"/>
            </a:pPr>
            <a:r>
              <a:rPr lang="en-GB" sz="3600" dirty="0">
                <a:solidFill>
                  <a:schemeClr val="tx1"/>
                </a:solidFill>
                <a:latin typeface="Aptos" panose="020B0004020202020204" pitchFamily="34" charset="0"/>
                <a:cs typeface="Arial" panose="020B0604020202020204" pitchFamily="34" charset="0"/>
              </a:rPr>
              <a:t>Outreach to Research Dept.</a:t>
            </a:r>
          </a:p>
          <a:p>
            <a:pPr marL="457200" indent="-457200">
              <a:buFont typeface="Arial" panose="020B0604020202020204" pitchFamily="34" charset="0"/>
              <a:buChar char="•"/>
            </a:pPr>
            <a:r>
              <a:rPr lang="en-GB" sz="3600" dirty="0">
                <a:solidFill>
                  <a:schemeClr val="tx1"/>
                </a:solidFill>
                <a:latin typeface="Aptos" panose="020B0004020202020204" pitchFamily="34" charset="0"/>
                <a:cs typeface="Arial" panose="020B0604020202020204" pitchFamily="34" charset="0"/>
              </a:rPr>
              <a:t>Current Awareness alerts</a:t>
            </a:r>
          </a:p>
          <a:p>
            <a:pPr marL="457200" indent="-457200">
              <a:buFont typeface="Arial" panose="020B0604020202020204" pitchFamily="34" charset="0"/>
              <a:buChar char="•"/>
            </a:pPr>
            <a:r>
              <a:rPr lang="en-GB" sz="3600" dirty="0">
                <a:solidFill>
                  <a:schemeClr val="tx1"/>
                </a:solidFill>
                <a:latin typeface="Aptos" panose="020B0004020202020204" pitchFamily="34" charset="0"/>
                <a:cs typeface="Arial" panose="020B0604020202020204" pitchFamily="34" charset="0"/>
              </a:rPr>
              <a:t>Clinical staff including trainees</a:t>
            </a:r>
          </a:p>
          <a:p>
            <a:pPr algn="r"/>
            <a:endParaRPr lang="en-GB" sz="3469" dirty="0">
              <a:solidFill>
                <a:schemeClr val="tx1"/>
              </a:solidFill>
              <a:latin typeface="Arial" panose="020B0604020202020204" pitchFamily="34" charset="0"/>
              <a:cs typeface="Arial" panose="020B0604020202020204" pitchFamily="34" charset="0"/>
            </a:endParaRPr>
          </a:p>
          <a:p>
            <a:pPr algn="r"/>
            <a:endParaRPr lang="en-GB" sz="3469" dirty="0">
              <a:solidFill>
                <a:schemeClr val="tx1"/>
              </a:solidFill>
              <a:latin typeface="Arial" panose="020B0604020202020204" pitchFamily="34" charset="0"/>
              <a:cs typeface="Arial" panose="020B0604020202020204" pitchFamily="34" charset="0"/>
            </a:endParaRPr>
          </a:p>
          <a:p>
            <a:pPr algn="r"/>
            <a:endParaRPr lang="en-GB" sz="3469" dirty="0">
              <a:solidFill>
                <a:schemeClr val="tx1"/>
              </a:solidFill>
              <a:latin typeface="Arial" panose="020B0604020202020204" pitchFamily="34" charset="0"/>
              <a:cs typeface="Arial" panose="020B0604020202020204" pitchFamily="34" charset="0"/>
            </a:endParaRPr>
          </a:p>
          <a:p>
            <a:pPr algn="r"/>
            <a:endParaRPr lang="en-GB" sz="3469" dirty="0">
              <a:solidFill>
                <a:schemeClr val="tx1"/>
              </a:solidFill>
              <a:latin typeface="Arial" panose="020B0604020202020204" pitchFamily="34" charset="0"/>
              <a:cs typeface="Arial" panose="020B0604020202020204" pitchFamily="34" charset="0"/>
            </a:endParaRPr>
          </a:p>
          <a:p>
            <a:pPr algn="r"/>
            <a:endParaRPr lang="en-GB" sz="3469" dirty="0">
              <a:solidFill>
                <a:schemeClr val="tx1"/>
              </a:solidFill>
              <a:latin typeface="Arial" panose="020B0604020202020204" pitchFamily="34" charset="0"/>
              <a:cs typeface="Arial" panose="020B0604020202020204" pitchFamily="34" charset="0"/>
            </a:endParaRPr>
          </a:p>
          <a:p>
            <a:pPr algn="r"/>
            <a:endParaRPr lang="en-GB" sz="3469" dirty="0">
              <a:solidFill>
                <a:schemeClr val="tx1"/>
              </a:solidFill>
              <a:latin typeface="Arial" panose="020B0604020202020204" pitchFamily="34" charset="0"/>
              <a:cs typeface="Arial" panose="020B0604020202020204" pitchFamily="34" charset="0"/>
            </a:endParaRPr>
          </a:p>
          <a:p>
            <a:pPr algn="r"/>
            <a:endParaRPr lang="en-GB" sz="3469" dirty="0">
              <a:solidFill>
                <a:schemeClr val="tx1"/>
              </a:solidFill>
              <a:latin typeface="Arial" panose="020B0604020202020204" pitchFamily="34" charset="0"/>
              <a:cs typeface="Arial" panose="020B0604020202020204" pitchFamily="34" charset="0"/>
            </a:endParaRPr>
          </a:p>
          <a:p>
            <a:pPr algn="r"/>
            <a:endParaRPr lang="en-GB" sz="3469" dirty="0">
              <a:solidFill>
                <a:schemeClr val="tx1"/>
              </a:solidFill>
              <a:latin typeface="Arial" panose="020B0604020202020204" pitchFamily="34" charset="0"/>
              <a:cs typeface="Arial" panose="020B0604020202020204" pitchFamily="34" charset="0"/>
            </a:endParaRPr>
          </a:p>
          <a:p>
            <a:pPr algn="r"/>
            <a:endParaRPr lang="en-GB" sz="3469" dirty="0">
              <a:solidFill>
                <a:schemeClr val="tx1"/>
              </a:solidFill>
              <a:latin typeface="Arial" panose="020B0604020202020204" pitchFamily="34" charset="0"/>
              <a:cs typeface="Arial" panose="020B0604020202020204" pitchFamily="34" charset="0"/>
            </a:endParaRPr>
          </a:p>
          <a:p>
            <a:pPr algn="r"/>
            <a:endParaRPr lang="en-GB" sz="3469" dirty="0">
              <a:solidFill>
                <a:schemeClr val="tx1"/>
              </a:solidFill>
              <a:latin typeface="Arial" panose="020B0604020202020204" pitchFamily="34" charset="0"/>
              <a:cs typeface="Arial" panose="020B0604020202020204" pitchFamily="34" charset="0"/>
            </a:endParaRPr>
          </a:p>
          <a:p>
            <a:pPr algn="r"/>
            <a:endParaRPr lang="en-GB" sz="3469" dirty="0">
              <a:solidFill>
                <a:schemeClr val="tx1"/>
              </a:solidFill>
              <a:latin typeface="Arial" panose="020B0604020202020204" pitchFamily="34" charset="0"/>
              <a:cs typeface="Arial" panose="020B0604020202020204" pitchFamily="34" charset="0"/>
            </a:endParaRPr>
          </a:p>
          <a:p>
            <a:pPr algn="r"/>
            <a:endParaRPr lang="en-GB" sz="3469" dirty="0">
              <a:solidFill>
                <a:schemeClr val="tx1"/>
              </a:solidFill>
              <a:latin typeface="Arial" panose="020B0604020202020204" pitchFamily="34" charset="0"/>
              <a:cs typeface="Arial" panose="020B0604020202020204" pitchFamily="34" charset="0"/>
            </a:endParaRPr>
          </a:p>
          <a:p>
            <a:pPr algn="r"/>
            <a:endParaRPr lang="en-GB" sz="3469" dirty="0">
              <a:solidFill>
                <a:schemeClr val="tx1"/>
              </a:solidFill>
              <a:latin typeface="Arial" panose="020B0604020202020204" pitchFamily="34" charset="0"/>
              <a:cs typeface="Arial" panose="020B0604020202020204" pitchFamily="34" charset="0"/>
            </a:endParaRPr>
          </a:p>
          <a:p>
            <a:pPr algn="r"/>
            <a:endParaRPr lang="en-GB" sz="3469" dirty="0">
              <a:solidFill>
                <a:schemeClr val="tx1"/>
              </a:solidFill>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56065917-409D-3073-83C2-917683AA8083}"/>
              </a:ext>
            </a:extLst>
          </p:cNvPr>
          <p:cNvSpPr/>
          <p:nvPr/>
        </p:nvSpPr>
        <p:spPr>
          <a:xfrm>
            <a:off x="31927812" y="18170757"/>
            <a:ext cx="10375948" cy="11611439"/>
          </a:xfrm>
          <a:prstGeom prst="rect">
            <a:avLst/>
          </a:prstGeom>
          <a:solidFill>
            <a:schemeClr val="bg1"/>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3600" dirty="0">
                <a:solidFill>
                  <a:schemeClr val="tx1"/>
                </a:solidFill>
              </a:rPr>
              <a:t>HERALD will help </a:t>
            </a:r>
            <a:r>
              <a:rPr lang="en-US" sz="3600" b="1" dirty="0">
                <a:solidFill>
                  <a:schemeClr val="tx1"/>
                </a:solidFill>
              </a:rPr>
              <a:t>highlight</a:t>
            </a:r>
            <a:r>
              <a:rPr lang="en-US" sz="3600" dirty="0">
                <a:solidFill>
                  <a:schemeClr val="tx1"/>
                </a:solidFill>
              </a:rPr>
              <a:t> the </a:t>
            </a:r>
            <a:r>
              <a:rPr lang="en-US" sz="3600" b="1" dirty="0">
                <a:solidFill>
                  <a:schemeClr val="tx1"/>
                </a:solidFill>
              </a:rPr>
              <a:t>research</a:t>
            </a:r>
            <a:r>
              <a:rPr lang="en-US" sz="3600" dirty="0">
                <a:solidFill>
                  <a:schemeClr val="tx1"/>
                </a:solidFill>
              </a:rPr>
              <a:t> that is being undertaken </a:t>
            </a:r>
            <a:r>
              <a:rPr lang="en-US" sz="3600" b="1" dirty="0">
                <a:solidFill>
                  <a:schemeClr val="tx1"/>
                </a:solidFill>
              </a:rPr>
              <a:t>at King’s</a:t>
            </a:r>
            <a:r>
              <a:rPr lang="en-US" sz="3600" dirty="0">
                <a:solidFill>
                  <a:schemeClr val="tx1"/>
                </a:solidFill>
              </a:rPr>
              <a:t>, supporting our aspiration to be a research leading organization.</a:t>
            </a:r>
          </a:p>
          <a:p>
            <a:pPr>
              <a:buNone/>
            </a:pPr>
            <a:endParaRPr lang="en-US" sz="1600" dirty="0">
              <a:solidFill>
                <a:schemeClr val="tx1"/>
              </a:solidFill>
            </a:endParaRPr>
          </a:p>
          <a:p>
            <a:pPr>
              <a:buNone/>
            </a:pPr>
            <a:r>
              <a:rPr lang="en-US" sz="3600" dirty="0">
                <a:solidFill>
                  <a:schemeClr val="tx1"/>
                </a:solidFill>
              </a:rPr>
              <a:t>Over 250 King’s staff now have their articles accessible via HERALD with over </a:t>
            </a:r>
            <a:r>
              <a:rPr lang="en-US" sz="3600">
                <a:solidFill>
                  <a:schemeClr val="tx1"/>
                </a:solidFill>
              </a:rPr>
              <a:t>275 articles </a:t>
            </a:r>
            <a:r>
              <a:rPr lang="en-US" sz="3600" dirty="0">
                <a:solidFill>
                  <a:schemeClr val="tx1"/>
                </a:solidFill>
              </a:rPr>
              <a:t>accessed per month since the official launch. </a:t>
            </a:r>
          </a:p>
          <a:p>
            <a:pPr>
              <a:buNone/>
            </a:pPr>
            <a:endParaRPr lang="en-US" sz="1600" dirty="0">
              <a:solidFill>
                <a:schemeClr val="tx1"/>
              </a:solidFill>
            </a:endParaRPr>
          </a:p>
          <a:p>
            <a:pPr>
              <a:buNone/>
            </a:pPr>
            <a:r>
              <a:rPr lang="en-US" sz="3600" dirty="0">
                <a:solidFill>
                  <a:schemeClr val="tx1"/>
                </a:solidFill>
              </a:rPr>
              <a:t>There are currently 9 posters providing unique full-text access via HERALD. These have been accessed 121 times since April. Unlike the published articles these unpublished resources would not have been available elsewhere. </a:t>
            </a:r>
          </a:p>
          <a:p>
            <a:pPr>
              <a:buNone/>
            </a:pPr>
            <a:endParaRPr lang="en-US" sz="1600" dirty="0">
              <a:solidFill>
                <a:schemeClr val="tx1"/>
              </a:solidFill>
            </a:endParaRPr>
          </a:p>
          <a:p>
            <a:pPr>
              <a:buNone/>
            </a:pPr>
            <a:r>
              <a:rPr lang="en-US" sz="3600" dirty="0">
                <a:solidFill>
                  <a:schemeClr val="tx1"/>
                </a:solidFill>
              </a:rPr>
              <a:t>We are experiencing a gradual increase in direct submissions of material onto HERALD by King’s staff. This will help ensure </a:t>
            </a:r>
          </a:p>
          <a:p>
            <a:pPr>
              <a:buNone/>
            </a:pPr>
            <a:r>
              <a:rPr lang="en-US" sz="3600" dirty="0">
                <a:solidFill>
                  <a:schemeClr val="tx1"/>
                </a:solidFill>
              </a:rPr>
              <a:t>that information and </a:t>
            </a:r>
          </a:p>
          <a:p>
            <a:pPr>
              <a:buNone/>
            </a:pPr>
            <a:r>
              <a:rPr lang="en-US" sz="3600" dirty="0">
                <a:solidFill>
                  <a:schemeClr val="tx1"/>
                </a:solidFill>
              </a:rPr>
              <a:t>knowledge that </a:t>
            </a:r>
          </a:p>
          <a:p>
            <a:pPr>
              <a:buNone/>
            </a:pPr>
            <a:r>
              <a:rPr lang="en-US" sz="3600" dirty="0">
                <a:solidFill>
                  <a:schemeClr val="tx1"/>
                </a:solidFill>
              </a:rPr>
              <a:t>was previously </a:t>
            </a:r>
          </a:p>
          <a:p>
            <a:pPr>
              <a:buNone/>
            </a:pPr>
            <a:r>
              <a:rPr lang="en-US" sz="3600" dirty="0">
                <a:solidFill>
                  <a:schemeClr val="tx1"/>
                </a:solidFill>
              </a:rPr>
              <a:t>isolated, is now </a:t>
            </a:r>
          </a:p>
          <a:p>
            <a:pPr>
              <a:buNone/>
            </a:pPr>
            <a:r>
              <a:rPr lang="en-US" sz="3600" dirty="0">
                <a:solidFill>
                  <a:schemeClr val="tx1"/>
                </a:solidFill>
              </a:rPr>
              <a:t>readily </a:t>
            </a:r>
            <a:r>
              <a:rPr lang="en-US" sz="3600" b="1" dirty="0">
                <a:solidFill>
                  <a:schemeClr val="tx1"/>
                </a:solidFill>
              </a:rPr>
              <a:t>accessible</a:t>
            </a:r>
            <a:r>
              <a:rPr lang="en-US" sz="3600" dirty="0">
                <a:solidFill>
                  <a:schemeClr val="tx1"/>
                </a:solidFill>
              </a:rPr>
              <a:t> on </a:t>
            </a:r>
          </a:p>
          <a:p>
            <a:pPr>
              <a:buNone/>
            </a:pPr>
            <a:r>
              <a:rPr lang="en-US" sz="3600" dirty="0">
                <a:solidFill>
                  <a:schemeClr val="tx1"/>
                </a:solidFill>
              </a:rPr>
              <a:t>a single online platform. </a:t>
            </a:r>
            <a:endParaRPr lang="en-US" sz="3600" b="1" dirty="0">
              <a:solidFill>
                <a:schemeClr val="tx1"/>
              </a:solidFill>
            </a:endParaRPr>
          </a:p>
        </p:txBody>
      </p:sp>
      <p:pic>
        <p:nvPicPr>
          <p:cNvPr id="4" name="Picture 3">
            <a:extLst>
              <a:ext uri="{FF2B5EF4-FFF2-40B4-BE49-F238E27FC236}">
                <a16:creationId xmlns:a16="http://schemas.microsoft.com/office/drawing/2014/main" id="{EC7154E9-B09E-E8EF-24B2-6DB90C73B25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1808" y="153632"/>
            <a:ext cx="4217278" cy="2699058"/>
          </a:xfrm>
          <a:prstGeom prst="rect">
            <a:avLst/>
          </a:prstGeom>
        </p:spPr>
      </p:pic>
      <p:pic>
        <p:nvPicPr>
          <p:cNvPr id="1026" name="Picture 2" descr="Repository logo">
            <a:extLst>
              <a:ext uri="{FF2B5EF4-FFF2-40B4-BE49-F238E27FC236}">
                <a16:creationId xmlns:a16="http://schemas.microsoft.com/office/drawing/2014/main" id="{6B5B5573-4EB8-4BCD-F84B-9FF4334C83B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69153" y="74411"/>
            <a:ext cx="476250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a:extLst>
              <a:ext uri="{FF2B5EF4-FFF2-40B4-BE49-F238E27FC236}">
                <a16:creationId xmlns:a16="http://schemas.microsoft.com/office/drawing/2014/main" id="{DB2754CD-2336-4F8C-C0CE-08372D8690E9}"/>
              </a:ext>
            </a:extLst>
          </p:cNvPr>
          <p:cNvPicPr>
            <a:picLocks noChangeAspect="1"/>
          </p:cNvPicPr>
          <p:nvPr/>
        </p:nvPicPr>
        <p:blipFill>
          <a:blip r:embed="rId8"/>
          <a:stretch>
            <a:fillRect/>
          </a:stretch>
        </p:blipFill>
        <p:spPr>
          <a:xfrm>
            <a:off x="9580253" y="5365385"/>
            <a:ext cx="6691829" cy="3463157"/>
          </a:xfrm>
          <a:prstGeom prst="rect">
            <a:avLst/>
          </a:prstGeom>
          <a:effectLst>
            <a:glow rad="127000">
              <a:srgbClr val="002060"/>
            </a:glow>
          </a:effectLst>
        </p:spPr>
      </p:pic>
      <p:pic>
        <p:nvPicPr>
          <p:cNvPr id="1032" name="Picture 8" descr="annotated diagram of PDSA cycle">
            <a:extLst>
              <a:ext uri="{FF2B5EF4-FFF2-40B4-BE49-F238E27FC236}">
                <a16:creationId xmlns:a16="http://schemas.microsoft.com/office/drawing/2014/main" id="{C16B18AC-0B16-A698-C8D9-5E1E81F032B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734621" y="25133810"/>
            <a:ext cx="3925761" cy="399119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DSpace | PBIT Solutions">
            <a:extLst>
              <a:ext uri="{FF2B5EF4-FFF2-40B4-BE49-F238E27FC236}">
                <a16:creationId xmlns:a16="http://schemas.microsoft.com/office/drawing/2014/main" id="{7EA874A2-F7C5-CB49-253D-D631B71984A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252074" y="18086049"/>
            <a:ext cx="6816810" cy="3408405"/>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ED9F2BDF-8C46-27F4-D44D-F91572F75C8F}"/>
              </a:ext>
            </a:extLst>
          </p:cNvPr>
          <p:cNvSpPr txBox="1"/>
          <p:nvPr/>
        </p:nvSpPr>
        <p:spPr>
          <a:xfrm>
            <a:off x="9408005" y="21767392"/>
            <a:ext cx="6923314" cy="2308324"/>
          </a:xfrm>
          <a:prstGeom prst="rect">
            <a:avLst/>
          </a:prstGeom>
          <a:noFill/>
        </p:spPr>
        <p:txBody>
          <a:bodyPr wrap="square" rtlCol="0">
            <a:spAutoFit/>
          </a:bodyPr>
          <a:lstStyle/>
          <a:p>
            <a:r>
              <a:rPr lang="en-US" sz="3600" b="1" dirty="0"/>
              <a:t>Process Mapping</a:t>
            </a:r>
          </a:p>
          <a:p>
            <a:r>
              <a:rPr lang="en-GB" sz="3600" dirty="0"/>
              <a:t>A process map has been set up </a:t>
            </a:r>
          </a:p>
          <a:p>
            <a:r>
              <a:rPr lang="en-GB" sz="3600" dirty="0"/>
              <a:t>to monitor the submission of new resources onto HERALD. </a:t>
            </a:r>
            <a:endParaRPr lang="en-US" sz="3600" b="1" dirty="0"/>
          </a:p>
        </p:txBody>
      </p:sp>
      <p:sp>
        <p:nvSpPr>
          <p:cNvPr id="2" name="TextBox 1">
            <a:extLst>
              <a:ext uri="{FF2B5EF4-FFF2-40B4-BE49-F238E27FC236}">
                <a16:creationId xmlns:a16="http://schemas.microsoft.com/office/drawing/2014/main" id="{BD9FA3C6-B770-F309-A489-E0E74BBA913D}"/>
              </a:ext>
            </a:extLst>
          </p:cNvPr>
          <p:cNvSpPr txBox="1"/>
          <p:nvPr/>
        </p:nvSpPr>
        <p:spPr>
          <a:xfrm>
            <a:off x="37570104" y="14637363"/>
            <a:ext cx="4915980" cy="538609"/>
          </a:xfrm>
          <a:prstGeom prst="rect">
            <a:avLst/>
          </a:prstGeom>
          <a:noFill/>
        </p:spPr>
        <p:txBody>
          <a:bodyPr wrap="square" rtlCol="0">
            <a:spAutoFit/>
          </a:bodyPr>
          <a:lstStyle/>
          <a:p>
            <a:pPr algn="ctr"/>
            <a:r>
              <a:rPr lang="en-GB" dirty="0"/>
              <a:t>NHSE - Creating an institutional repository</a:t>
            </a:r>
          </a:p>
          <a:p>
            <a:pPr algn="ctr"/>
            <a:r>
              <a:rPr lang="en-GB" sz="1100" u="sng" dirty="0">
                <a:solidFill>
                  <a:srgbClr val="005EB8"/>
                </a:solidFill>
              </a:rPr>
              <a:t>https://library.hee.nhs.uk/resources/open-access/institutional-repositories/</a:t>
            </a:r>
          </a:p>
        </p:txBody>
      </p:sp>
      <p:pic>
        <p:nvPicPr>
          <p:cNvPr id="33" name="Picture 32">
            <a:extLst>
              <a:ext uri="{FF2B5EF4-FFF2-40B4-BE49-F238E27FC236}">
                <a16:creationId xmlns:a16="http://schemas.microsoft.com/office/drawing/2014/main" id="{A27E54D0-655F-FA3F-73D5-67C8060AE61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8744671" y="26139996"/>
            <a:ext cx="3081357" cy="3081357"/>
          </a:xfrm>
          <a:prstGeom prst="rect">
            <a:avLst/>
          </a:prstGeom>
        </p:spPr>
      </p:pic>
      <p:sp>
        <p:nvSpPr>
          <p:cNvPr id="32" name="Arrow: Right 31">
            <a:extLst>
              <a:ext uri="{FF2B5EF4-FFF2-40B4-BE49-F238E27FC236}">
                <a16:creationId xmlns:a16="http://schemas.microsoft.com/office/drawing/2014/main" id="{25F43BD3-E349-2090-CCD6-55B4EA6C077F}"/>
              </a:ext>
            </a:extLst>
          </p:cNvPr>
          <p:cNvSpPr/>
          <p:nvPr/>
        </p:nvSpPr>
        <p:spPr>
          <a:xfrm>
            <a:off x="38125239" y="27068993"/>
            <a:ext cx="619432" cy="1126974"/>
          </a:xfrm>
          <a:prstGeom prst="rightArrow">
            <a:avLst/>
          </a:prstGeom>
          <a:solidFill>
            <a:srgbClr val="AE257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rgbClr val="AE2573"/>
              </a:solidFill>
              <a:highlight>
                <a:srgbClr val="AE2573"/>
              </a:highlight>
            </a:endParaRPr>
          </a:p>
        </p:txBody>
      </p:sp>
      <p:sp>
        <p:nvSpPr>
          <p:cNvPr id="29" name="TextBox 28">
            <a:extLst>
              <a:ext uri="{FF2B5EF4-FFF2-40B4-BE49-F238E27FC236}">
                <a16:creationId xmlns:a16="http://schemas.microsoft.com/office/drawing/2014/main" id="{D8191D34-62C9-FE89-A955-A038CFEBF902}"/>
              </a:ext>
            </a:extLst>
          </p:cNvPr>
          <p:cNvSpPr txBox="1"/>
          <p:nvPr/>
        </p:nvSpPr>
        <p:spPr>
          <a:xfrm>
            <a:off x="36195523" y="26755317"/>
            <a:ext cx="1935430" cy="1754326"/>
          </a:xfrm>
          <a:prstGeom prst="rect">
            <a:avLst/>
          </a:prstGeom>
          <a:noFill/>
        </p:spPr>
        <p:txBody>
          <a:bodyPr wrap="square" rtlCol="0">
            <a:spAutoFit/>
          </a:bodyPr>
          <a:lstStyle/>
          <a:p>
            <a:pPr algn="ctr"/>
            <a:r>
              <a:rPr lang="en-GB" sz="3600" b="1" dirty="0"/>
              <a:t>Try</a:t>
            </a:r>
          </a:p>
          <a:p>
            <a:pPr algn="ctr"/>
            <a:r>
              <a:rPr lang="en-GB" sz="3600" b="1" dirty="0"/>
              <a:t>HERALD</a:t>
            </a:r>
          </a:p>
          <a:p>
            <a:pPr algn="ctr"/>
            <a:r>
              <a:rPr lang="en-GB" sz="3600" b="1" dirty="0"/>
              <a:t>here</a:t>
            </a:r>
          </a:p>
        </p:txBody>
      </p:sp>
      <p:sp>
        <p:nvSpPr>
          <p:cNvPr id="26" name="TextBox 25">
            <a:extLst>
              <a:ext uri="{FF2B5EF4-FFF2-40B4-BE49-F238E27FC236}">
                <a16:creationId xmlns:a16="http://schemas.microsoft.com/office/drawing/2014/main" id="{D9DB5712-5172-46FE-453D-0953612F9677}"/>
              </a:ext>
            </a:extLst>
          </p:cNvPr>
          <p:cNvSpPr txBox="1"/>
          <p:nvPr/>
        </p:nvSpPr>
        <p:spPr>
          <a:xfrm>
            <a:off x="16948062" y="28672821"/>
            <a:ext cx="5518823" cy="461665"/>
          </a:xfrm>
          <a:prstGeom prst="rect">
            <a:avLst/>
          </a:prstGeom>
          <a:noFill/>
        </p:spPr>
        <p:txBody>
          <a:bodyPr wrap="square" rtlCol="0">
            <a:spAutoFit/>
          </a:bodyPr>
          <a:lstStyle/>
          <a:p>
            <a:pPr algn="r"/>
            <a:r>
              <a:rPr lang="en-GB" sz="2400" dirty="0"/>
              <a:t>Total number of item accesses 31/5/26</a:t>
            </a:r>
          </a:p>
        </p:txBody>
      </p:sp>
      <p:pic>
        <p:nvPicPr>
          <p:cNvPr id="38" name="Picture 37">
            <a:extLst>
              <a:ext uri="{FF2B5EF4-FFF2-40B4-BE49-F238E27FC236}">
                <a16:creationId xmlns:a16="http://schemas.microsoft.com/office/drawing/2014/main" id="{E511C9EC-932A-8465-F5F9-2C93AC9E9357}"/>
              </a:ext>
            </a:extLst>
          </p:cNvPr>
          <p:cNvPicPr>
            <a:picLocks noChangeAspect="1"/>
          </p:cNvPicPr>
          <p:nvPr/>
        </p:nvPicPr>
        <p:blipFill>
          <a:blip r:embed="rId12"/>
          <a:stretch>
            <a:fillRect/>
          </a:stretch>
        </p:blipFill>
        <p:spPr>
          <a:xfrm>
            <a:off x="23520800" y="18453432"/>
            <a:ext cx="7735763" cy="10579794"/>
          </a:xfrm>
          <a:prstGeom prst="rect">
            <a:avLst/>
          </a:prstGeom>
          <a:ln>
            <a:solidFill>
              <a:schemeClr val="tx1"/>
            </a:solidFill>
          </a:ln>
        </p:spPr>
      </p:pic>
      <p:sp>
        <p:nvSpPr>
          <p:cNvPr id="25" name="TextBox 24">
            <a:extLst>
              <a:ext uri="{FF2B5EF4-FFF2-40B4-BE49-F238E27FC236}">
                <a16:creationId xmlns:a16="http://schemas.microsoft.com/office/drawing/2014/main" id="{690969D3-AE77-FB31-1D6F-BF1F76C41EB5}"/>
              </a:ext>
            </a:extLst>
          </p:cNvPr>
          <p:cNvSpPr txBox="1"/>
          <p:nvPr/>
        </p:nvSpPr>
        <p:spPr>
          <a:xfrm>
            <a:off x="26603758" y="28094144"/>
            <a:ext cx="4662245" cy="830997"/>
          </a:xfrm>
          <a:prstGeom prst="rect">
            <a:avLst/>
          </a:prstGeom>
          <a:noFill/>
        </p:spPr>
        <p:txBody>
          <a:bodyPr wrap="square" rtlCol="0">
            <a:spAutoFit/>
          </a:bodyPr>
          <a:lstStyle/>
          <a:p>
            <a:pPr algn="r"/>
            <a:r>
              <a:rPr lang="en-GB" sz="2400" dirty="0"/>
              <a:t>Contact </a:t>
            </a:r>
            <a:r>
              <a:rPr lang="en-GB" sz="2400" dirty="0">
                <a:hlinkClick r:id="rId13"/>
              </a:rPr>
              <a:t>kch-tr.br-library@nhs.net</a:t>
            </a:r>
            <a:endParaRPr lang="en-GB" sz="2400" dirty="0"/>
          </a:p>
          <a:p>
            <a:pPr algn="r"/>
            <a:r>
              <a:rPr lang="en-GB" sz="2400" dirty="0"/>
              <a:t>for  further support</a:t>
            </a:r>
          </a:p>
        </p:txBody>
      </p:sp>
      <p:pic>
        <p:nvPicPr>
          <p:cNvPr id="41" name="Picture 40">
            <a:extLst>
              <a:ext uri="{FF2B5EF4-FFF2-40B4-BE49-F238E27FC236}">
                <a16:creationId xmlns:a16="http://schemas.microsoft.com/office/drawing/2014/main" id="{468A4C2A-CB9C-430C-69BD-B2C9C810C460}"/>
              </a:ext>
            </a:extLst>
          </p:cNvPr>
          <p:cNvPicPr>
            <a:picLocks noChangeAspect="1"/>
          </p:cNvPicPr>
          <p:nvPr/>
        </p:nvPicPr>
        <p:blipFill>
          <a:blip r:embed="rId14"/>
          <a:stretch>
            <a:fillRect/>
          </a:stretch>
        </p:blipFill>
        <p:spPr>
          <a:xfrm>
            <a:off x="11610654" y="23969546"/>
            <a:ext cx="4512102" cy="5767644"/>
          </a:xfrm>
          <a:prstGeom prst="rect">
            <a:avLst/>
          </a:prstGeom>
        </p:spPr>
      </p:pic>
      <p:pic>
        <p:nvPicPr>
          <p:cNvPr id="43" name="Picture 42">
            <a:extLst>
              <a:ext uri="{FF2B5EF4-FFF2-40B4-BE49-F238E27FC236}">
                <a16:creationId xmlns:a16="http://schemas.microsoft.com/office/drawing/2014/main" id="{72EC9C72-E87C-FF5F-09D5-068E98B37056}"/>
              </a:ext>
            </a:extLst>
          </p:cNvPr>
          <p:cNvPicPr>
            <a:picLocks noChangeAspect="1"/>
          </p:cNvPicPr>
          <p:nvPr/>
        </p:nvPicPr>
        <p:blipFill>
          <a:blip r:embed="rId15"/>
          <a:stretch>
            <a:fillRect/>
          </a:stretch>
        </p:blipFill>
        <p:spPr>
          <a:xfrm>
            <a:off x="37822750" y="8018064"/>
            <a:ext cx="4348383" cy="6619299"/>
          </a:xfrm>
          <a:prstGeom prst="rect">
            <a:avLst/>
          </a:prstGeom>
        </p:spPr>
      </p:pic>
      <p:pic>
        <p:nvPicPr>
          <p:cNvPr id="28" name="Picture 27">
            <a:extLst>
              <a:ext uri="{FF2B5EF4-FFF2-40B4-BE49-F238E27FC236}">
                <a16:creationId xmlns:a16="http://schemas.microsoft.com/office/drawing/2014/main" id="{613F67CE-23CF-9D67-7422-8E9F53A170D5}"/>
              </a:ext>
            </a:extLst>
          </p:cNvPr>
          <p:cNvPicPr>
            <a:picLocks noChangeAspect="1"/>
          </p:cNvPicPr>
          <p:nvPr/>
        </p:nvPicPr>
        <p:blipFill>
          <a:blip r:embed="rId16"/>
          <a:stretch>
            <a:fillRect/>
          </a:stretch>
        </p:blipFill>
        <p:spPr>
          <a:xfrm>
            <a:off x="20255735" y="6617730"/>
            <a:ext cx="7312732" cy="4325324"/>
          </a:xfrm>
          <a:prstGeom prst="rect">
            <a:avLst/>
          </a:prstGeom>
        </p:spPr>
      </p:pic>
      <p:pic>
        <p:nvPicPr>
          <p:cNvPr id="31" name="Picture 30">
            <a:extLst>
              <a:ext uri="{FF2B5EF4-FFF2-40B4-BE49-F238E27FC236}">
                <a16:creationId xmlns:a16="http://schemas.microsoft.com/office/drawing/2014/main" id="{2AF8DA86-1D02-1C30-35A2-F09ADC5A1DAE}"/>
              </a:ext>
            </a:extLst>
          </p:cNvPr>
          <p:cNvPicPr>
            <a:picLocks noChangeAspect="1"/>
          </p:cNvPicPr>
          <p:nvPr/>
        </p:nvPicPr>
        <p:blipFill>
          <a:blip r:embed="rId17"/>
          <a:stretch>
            <a:fillRect/>
          </a:stretch>
        </p:blipFill>
        <p:spPr>
          <a:xfrm>
            <a:off x="16948062" y="25168126"/>
            <a:ext cx="5823066" cy="3504695"/>
          </a:xfrm>
          <a:prstGeom prst="rect">
            <a:avLst/>
          </a:prstGeom>
        </p:spPr>
      </p:pic>
    </p:spTree>
    <p:extLst>
      <p:ext uri="{BB962C8B-B14F-4D97-AF65-F5344CB8AC3E}">
        <p14:creationId xmlns:p14="http://schemas.microsoft.com/office/powerpoint/2010/main" val="269182506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1371E0951EF4149B3A4B2BC36C68C3D" ma:contentTypeVersion="21" ma:contentTypeDescription="Create a new document." ma:contentTypeScope="" ma:versionID="2a2216c4fa60284afafd34183ee338d7">
  <xsd:schema xmlns:xsd="http://www.w3.org/2001/XMLSchema" xmlns:xs="http://www.w3.org/2001/XMLSchema" xmlns:p="http://schemas.microsoft.com/office/2006/metadata/properties" xmlns:ns1="http://schemas.microsoft.com/sharepoint/v3" xmlns:ns2="670439b0-d7f9-4a70-9686-b0bacac466a7" xmlns:ns3="0b4fc205-a614-4830-878e-1fcbd167ea01" targetNamespace="http://schemas.microsoft.com/office/2006/metadata/properties" ma:root="true" ma:fieldsID="406648437417f966f74433a2fa4babfa" ns1:_="" ns2:_="" ns3:_="">
    <xsd:import namespace="http://schemas.microsoft.com/sharepoint/v3"/>
    <xsd:import namespace="670439b0-d7f9-4a70-9686-b0bacac466a7"/>
    <xsd:import namespace="0b4fc205-a614-4830-878e-1fcbd167ea0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1:_ip_UnifiedCompliancePolicyProperties" minOccurs="0"/>
                <xsd:element ref="ns1:_ip_UnifiedCompliancePolicyUIAction" minOccurs="0"/>
                <xsd:element ref="ns2:MediaLengthInSeconds" minOccurs="0"/>
                <xsd:element ref="ns2:MediaServiceLocati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2" nillable="true" ma:displayName="Unified Compliance Policy Properties" ma:hidden="true" ma:internalName="_ip_UnifiedCompliancePolicyProperties">
      <xsd:simpleType>
        <xsd:restriction base="dms:Note"/>
      </xsd:simpleType>
    </xsd:element>
    <xsd:element name="_ip_UnifiedCompliancePolicyUIAction" ma:index="23"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70439b0-d7f9-4a70-9686-b0bacac466a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LengthInSeconds" ma:index="24" nillable="true" ma:displayName="MediaLengthInSeconds" ma:hidden="true" ma:internalName="MediaLengthInSeconds" ma:readOnly="true">
      <xsd:simpleType>
        <xsd:restriction base="dms:Unknown"/>
      </xsd:simpleType>
    </xsd:element>
    <xsd:element name="MediaServiceLocation" ma:index="25" nillable="true" ma:displayName="Location" ma:indexed="true" ma:internalName="MediaServiceLocation" ma:readOnly="true">
      <xsd:simpleType>
        <xsd:restriction base="dms:Text"/>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b4fc205-a614-4830-878e-1fcbd167ea0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3bead01b-23dc-4dbd-9239-f5a8a61e0a1c}" ma:internalName="TaxCatchAll" ma:showField="CatchAllData" ma:web="0b4fc205-a614-4830-878e-1fcbd167ea0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70439b0-d7f9-4a70-9686-b0bacac466a7">
      <Terms xmlns="http://schemas.microsoft.com/office/infopath/2007/PartnerControls"/>
    </lcf76f155ced4ddcb4097134ff3c332f>
    <TaxCatchAll xmlns="0b4fc205-a614-4830-878e-1fcbd167ea01" xsi:nil="true"/>
  </documentManagement>
</p:properties>
</file>

<file path=customXml/itemProps1.xml><?xml version="1.0" encoding="utf-8"?>
<ds:datastoreItem xmlns:ds="http://schemas.openxmlformats.org/officeDocument/2006/customXml" ds:itemID="{8F7B9B24-0BFD-4F7D-B61A-3F510C524C6C}">
  <ds:schemaRefs>
    <ds:schemaRef ds:uri="0b4fc205-a614-4830-878e-1fcbd167ea01"/>
    <ds:schemaRef ds:uri="670439b0-d7f9-4a70-9686-b0bacac466a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C2AAA39A-00C8-4186-8577-0E8F8E10A185}">
  <ds:schemaRefs>
    <ds:schemaRef ds:uri="http://schemas.microsoft.com/sharepoint/v3/contenttype/forms"/>
  </ds:schemaRefs>
</ds:datastoreItem>
</file>

<file path=customXml/itemProps3.xml><?xml version="1.0" encoding="utf-8"?>
<ds:datastoreItem xmlns:ds="http://schemas.openxmlformats.org/officeDocument/2006/customXml" ds:itemID="{668AF03C-3A88-4FE1-BA8F-711E61D02E93}">
  <ds:schemaRefs>
    <ds:schemaRef ds:uri="http://www.w3.org/XML/1998/namespace"/>
    <ds:schemaRef ds:uri="http://purl.org/dc/dcmitype/"/>
    <ds:schemaRef ds:uri="http://schemas.openxmlformats.org/package/2006/metadata/core-properties"/>
    <ds:schemaRef ds:uri="http://schemas.microsoft.com/office/infopath/2007/PartnerControls"/>
    <ds:schemaRef ds:uri="http://schemas.microsoft.com/office/2006/documentManagement/types"/>
    <ds:schemaRef ds:uri="http://purl.org/dc/elements/1.1/"/>
    <ds:schemaRef ds:uri="0b4fc205-a614-4830-878e-1fcbd167ea01"/>
    <ds:schemaRef ds:uri="670439b0-d7f9-4a70-9686-b0bacac466a7"/>
    <ds:schemaRef ds:uri="http://schemas.microsoft.com/sharepoint/v3"/>
    <ds:schemaRef ds:uri="http://schemas.microsoft.com/office/2006/metadata/properties"/>
    <ds:schemaRef ds:uri="http://purl.org/dc/te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5059</TotalTime>
  <Words>793</Words>
  <Application>Microsoft Office PowerPoint</Application>
  <PresentationFormat>Custom</PresentationFormat>
  <Paragraphs>126</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Aptos</vt:lpstr>
      <vt:lpstr>Aptos Display</vt:lpstr>
      <vt:lpstr>Arial</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Alister Notridge</dc:creator>
  <cp:lastModifiedBy>KNOCK, Douglas (KING'S COLLEGE HOSPITAL NHS FOUNDATION TRUST)</cp:lastModifiedBy>
  <cp:revision>70</cp:revision>
  <cp:lastPrinted>2026-05-15T13:52:38Z</cp:lastPrinted>
  <dcterms:created xsi:type="dcterms:W3CDTF">2024-07-08T10:18:14Z</dcterms:created>
  <dcterms:modified xsi:type="dcterms:W3CDTF">2026-06-04T13:57:19Z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0x010100D1371E0951EF4149B3A4B2BC36C68C3D</vt:lpwstr>
  </property>
  <property fmtid="{D5CDD505-2E9C-101B-9397-08002B2CF9AE}" pid="3" name="MediaServiceImageTags">
    <vt:lpwstr/>
  </property>
</Properties>
</file>